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65" r:id="rId6"/>
    <p:sldId id="266" r:id="rId7"/>
    <p:sldId id="262" r:id="rId8"/>
    <p:sldId id="261" r:id="rId9"/>
    <p:sldId id="257" r:id="rId10"/>
    <p:sldId id="263" r:id="rId11"/>
    <p:sldId id="274" r:id="rId12"/>
    <p:sldId id="273" r:id="rId13"/>
    <p:sldId id="27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3D32-46DC-4D28-971E-D1A95BB4C58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17461-5D3A-4656-BEBB-755732400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00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17461-5D3A-4656-BEBB-7557324006D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788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CCD48-A820-46D8-87BA-777DF19162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82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CCD48-A820-46D8-87BA-777DF19162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36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CCD48-A820-46D8-87BA-777DF19162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511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CCD48-A820-46D8-87BA-777DF19162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12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17461-5D3A-4656-BEBB-7557324006D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287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err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95CB-40CC-4F02-9656-DAA99146361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39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95CB-40CC-4F02-9656-DAA99146361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458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95CB-40CC-4F02-9656-DAA99146361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6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61FF-7FFC-4FD0-B596-59FFA2697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8C3B5-EE6E-4E32-A4BB-617DA313D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D4A16-AA52-4CCB-81EC-509A3F69C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6BCD7-F331-4DEB-AD55-180FA870E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ABF9A-7FEA-4769-9DBF-6803EB58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98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47F9-7206-4129-AF18-A7E023EE3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5B42B-0B10-45F3-937F-D41FFD57B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3DFFF-BD16-4957-9077-99FBB519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0027F-3005-4762-AFB4-8AB89F544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8B34D-66E6-415A-8E68-50167AEC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62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8EA707-6BA0-4DAC-8C31-437EDCCD3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273BE-2714-4AEE-9CE8-18CE04365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EEBB4-F7B2-4C0F-871E-6C7FF8DC8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EC66C-E6DA-48C0-9C7F-4ADFA00B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221F2-70F7-4186-9C3A-4C22CC79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55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39CEEF-C6DC-4411-AA7F-8CB92A55B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B7D3-CB36-45AA-A914-BD59F0907B7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6FD29362-ABAB-4FCF-8A79-623B0A027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1040" y="603217"/>
            <a:ext cx="10776689" cy="1108018"/>
          </a:xfrm>
          <a:prstGeom prst="rect">
            <a:avLst/>
          </a:prstGeom>
        </p:spPr>
        <p:txBody>
          <a:bodyPr lIns="0" tIns="108000" bIns="10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buFontTx/>
              <a:buNone/>
              <a:defRPr sz="3500" baseline="0">
                <a:solidFill>
                  <a:srgbClr val="00338D"/>
                </a:solidFill>
                <a:latin typeface="+mj-lt"/>
              </a:defRPr>
            </a:lvl1pPr>
          </a:lstStyle>
          <a:p>
            <a:pPr lvl="0"/>
            <a:r>
              <a:rPr lang="de-DE"/>
              <a:t>Folienüberschrift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EB228363-D434-41AC-9A4B-0D77D57971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1040" y="1711235"/>
            <a:ext cx="10776688" cy="4450080"/>
          </a:xfrm>
          <a:prstGeom prst="rect">
            <a:avLst/>
          </a:prstGeom>
        </p:spPr>
        <p:txBody>
          <a:bodyPr lIns="0" tIns="180000"/>
          <a:lstStyle>
            <a:lvl1pPr marL="228600" indent="-228600" algn="l">
              <a:lnSpc>
                <a:spcPct val="13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latin typeface="+mn-lt"/>
              </a:defRPr>
            </a:lvl1pPr>
          </a:lstStyle>
          <a:p>
            <a:r>
              <a:rPr lang="de-DE"/>
              <a:t>Folie mit viel Text</a:t>
            </a:r>
          </a:p>
        </p:txBody>
      </p:sp>
    </p:spTree>
    <p:extLst>
      <p:ext uri="{BB962C8B-B14F-4D97-AF65-F5344CB8AC3E}">
        <p14:creationId xmlns:p14="http://schemas.microsoft.com/office/powerpoint/2010/main" val="335311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0941-45CA-4333-A76B-03A230E65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9EF0F-2CF4-41B0-90B0-671821C31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8A6AA-DDB8-4457-959F-F45B0161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A7570-B95C-4604-8D7E-95535A3D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9AB94-DBFF-43D2-9E1F-5A0150A2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1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4C4DB-5C98-4315-A7BA-0BFE2C9C8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200C0-1263-4BC0-B030-B18140EA3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D9AF3-EFA4-4E51-A475-A558EB3EB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AB658-63C8-44D2-B72B-0046BF54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5ED81-C453-4F2E-9A8E-11FFC3EB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59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2648-52F7-4F3E-A5AE-152A5C62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BC484-372B-45B2-8980-48F7A440C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85415-D7F6-4CBB-AEFF-F6A154D8D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58E4B-1134-4C09-98A6-47AC525BB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91716-2271-44FD-AB7E-B4AF902D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6DC3E-DAEE-4EA3-B4AE-E69C6D78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8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CD1F-0FD5-45E3-A6E6-96D27CFBE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7B48A-FBC3-4AB0-B2D0-B4176E008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C8292-1F19-4C35-9C2C-8C0144D7C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7B89A-7A5B-4F93-994C-68A58ED8C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9CC45-A133-4D81-A3F5-0ABCB061A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B8825-EC4D-4A80-8A77-228BCEF7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66581-296C-4CA5-A5F8-1080C067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8F868D-9540-41C1-9D7A-69912AFA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00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1C47D-C828-4D80-A63D-C724473D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0182E-2C40-478E-8068-4BEDD4F18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43EF6-3B17-402B-A891-9DE7888A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C7F6D-AFD1-4905-8860-7E0DDB72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91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AFB2B-00D1-426B-8D9B-830F0796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65E122-3761-45F8-8146-88CBCBB1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9512D-F402-40CC-A2C0-173A69F6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02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DF87D-970C-4C58-B192-FF63C408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B1C8A-FA34-4766-A5CC-CF49CD35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ABC6C-CFC2-4386-B96C-A14CC391D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1BC5B-F7A4-41F9-963B-A8113C12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D4A6F-686A-46C3-A264-34CC409B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C0DA4-8B9D-45EB-81FF-2CA2E21D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17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78890-FB2D-4266-B347-918094F4C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18E9E9-81EF-4AB2-A685-2C06E3E4D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3E051-133F-42AA-B517-DDF5C89FB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B82DF-08FD-4B3A-A16C-7C954065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825B3-588B-482E-8930-E226F582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C396B-41C8-4C82-AEA2-07984B5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81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A5A729-A670-4D8E-BCD1-2DF18C5E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58CE8-9B7B-48F3-8A16-9A594AEF1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8D5B-6FC6-4177-BA40-F052E04B1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25977-28D5-467A-A3F3-B0FBB279918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3AF1D-0A7A-420D-A5C6-4127D2029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DE150-82D4-4701-A31C-AA7195B69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A486-DFDD-4681-ABBB-DF049B53C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45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521E-14E4-42B0-A60B-1AADB67B2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040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400" b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European Virtual Institute </a:t>
            </a:r>
            <a:br>
              <a:rPr lang="en-GB" sz="4400" b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4400" b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to study the neural basis of emotion </a:t>
            </a:r>
            <a:br>
              <a:rPr lang="en-GB" sz="4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59FE8-1DE8-4D8D-A512-D1CD36525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14821"/>
            <a:ext cx="9144000" cy="1138259"/>
          </a:xfrm>
        </p:spPr>
        <p:txBody>
          <a:bodyPr/>
          <a:lstStyle/>
          <a:p>
            <a:r>
              <a:rPr lang="en-GB" sz="280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Marie Curie Innovative Training Network </a:t>
            </a:r>
          </a:p>
          <a:p>
            <a:r>
              <a:rPr lang="en-GB" sz="2800" b="1">
                <a:solidFill>
                  <a:srgbClr val="5191CD"/>
                </a:solidFill>
                <a:effectLst/>
                <a:ea typeface="Arial" panose="020B0604020202020204" pitchFamily="34" charset="0"/>
              </a:rPr>
              <a:t>Horizon 2020</a:t>
            </a:r>
            <a:endParaRPr lang="en-GB" sz="280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endParaRPr lang="en-GB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127FAA-D864-49CE-A9A8-7948AD85834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5" t="20425" r="12574" b="25040"/>
          <a:stretch/>
        </p:blipFill>
        <p:spPr bwMode="auto">
          <a:xfrm>
            <a:off x="4628628" y="2222829"/>
            <a:ext cx="2368767" cy="2167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F33E6F9-D0F6-49AB-A340-E46032F78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867" y="5992389"/>
            <a:ext cx="3641134" cy="76389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A34582B-E5BE-453A-9C1B-95D031C778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307" y="5992389"/>
            <a:ext cx="2524567" cy="7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0CD1792-A16E-4C88-A08C-6F89ACECEBDE}"/>
              </a:ext>
            </a:extLst>
          </p:cNvPr>
          <p:cNvSpPr/>
          <p:nvPr/>
        </p:nvSpPr>
        <p:spPr>
          <a:xfrm>
            <a:off x="7219530" y="1969574"/>
            <a:ext cx="1746790" cy="1665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B7D3-CB36-45AA-A914-BD59F0907B76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7792" t="78155" r="2250" b="12077"/>
          <a:stretch/>
        </p:blipFill>
        <p:spPr>
          <a:xfrm>
            <a:off x="200291" y="5620214"/>
            <a:ext cx="11845094" cy="723491"/>
          </a:xfrm>
          <a:prstGeom prst="rect">
            <a:avLst/>
          </a:prstGeom>
        </p:spPr>
      </p:pic>
      <p:sp>
        <p:nvSpPr>
          <p:cNvPr id="4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914400" y="389544"/>
            <a:ext cx="10776689" cy="1108018"/>
          </a:xfrm>
        </p:spPr>
        <p:txBody>
          <a:bodyPr/>
          <a:lstStyle/>
          <a:p>
            <a:r>
              <a:rPr lang="de-DE">
                <a:solidFill>
                  <a:srgbClr val="6E407C"/>
                </a:solidFill>
              </a:rPr>
              <a:t>Early </a:t>
            </a:r>
            <a:r>
              <a:rPr lang="de-DE" err="1">
                <a:solidFill>
                  <a:srgbClr val="6E407C"/>
                </a:solidFill>
              </a:rPr>
              <a:t>stage</a:t>
            </a:r>
            <a:r>
              <a:rPr lang="de-DE">
                <a:solidFill>
                  <a:srgbClr val="6E407C"/>
                </a:solidFill>
              </a:rPr>
              <a:t> </a:t>
            </a:r>
            <a:r>
              <a:rPr lang="de-DE" err="1">
                <a:solidFill>
                  <a:srgbClr val="6E407C"/>
                </a:solidFill>
              </a:rPr>
              <a:t>researchers</a:t>
            </a:r>
            <a:endParaRPr lang="de-DE">
              <a:solidFill>
                <a:srgbClr val="6E407C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502F008-033D-4533-84A9-D3251DEFF306}"/>
              </a:ext>
            </a:extLst>
          </p:cNvPr>
          <p:cNvSpPr txBox="1"/>
          <p:nvPr/>
        </p:nvSpPr>
        <p:spPr>
          <a:xfrm>
            <a:off x="2107194" y="5811475"/>
            <a:ext cx="8639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Calibri"/>
                <a:cs typeface="Calibri"/>
              </a:rPr>
              <a:t>RO1: How do different cerebellar modules contribute to emotional </a:t>
            </a:r>
            <a:r>
              <a:rPr lang="en-US" sz="1800" b="1" err="1">
                <a:solidFill>
                  <a:schemeClr val="bg1"/>
                </a:solidFill>
                <a:latin typeface="Calibri"/>
                <a:cs typeface="Calibri"/>
              </a:rPr>
              <a:t>behaviour</a:t>
            </a:r>
            <a:r>
              <a:rPr lang="en-US" sz="1800" b="1">
                <a:solidFill>
                  <a:schemeClr val="bg1"/>
                </a:solidFill>
                <a:latin typeface="Calibri"/>
                <a:cs typeface="Calibri"/>
              </a:rPr>
              <a:t>? </a:t>
            </a:r>
            <a:endParaRPr lang="en-US" sz="1800">
              <a:solidFill>
                <a:schemeClr val="bg1"/>
              </a:solidFill>
              <a:ea typeface="+mj-lt"/>
              <a:cs typeface="+mj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6B4A817-D340-49EB-80B1-AED917C315F7}"/>
              </a:ext>
            </a:extLst>
          </p:cNvPr>
          <p:cNvGrpSpPr/>
          <p:nvPr/>
        </p:nvGrpSpPr>
        <p:grpSpPr>
          <a:xfrm>
            <a:off x="828669" y="3519423"/>
            <a:ext cx="1792883" cy="1885654"/>
            <a:chOff x="753513" y="4449709"/>
            <a:chExt cx="1792883" cy="1754325"/>
          </a:xfrm>
        </p:grpSpPr>
        <p:sp>
          <p:nvSpPr>
            <p:cNvPr id="29" name="Rechteck 27">
              <a:extLst>
                <a:ext uri="{FF2B5EF4-FFF2-40B4-BE49-F238E27FC236}">
                  <a16:creationId xmlns:a16="http://schemas.microsoft.com/office/drawing/2014/main" id="{AA4F0AA7-1625-4F08-B4E5-B3604CE958E9}"/>
                </a:ext>
              </a:extLst>
            </p:cNvPr>
            <p:cNvSpPr/>
            <p:nvPr/>
          </p:nvSpPr>
          <p:spPr>
            <a:xfrm>
              <a:off x="753513" y="4449709"/>
              <a:ext cx="1792883" cy="1754325"/>
            </a:xfrm>
            <a:prstGeom prst="rect">
              <a:avLst/>
            </a:prstGeom>
            <a:solidFill>
              <a:srgbClr val="BA9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96EF4B-CA3C-4382-A34B-39EDD987524B}"/>
                </a:ext>
              </a:extLst>
            </p:cNvPr>
            <p:cNvSpPr txBox="1"/>
            <p:nvPr/>
          </p:nvSpPr>
          <p:spPr>
            <a:xfrm>
              <a:off x="861517" y="4588207"/>
              <a:ext cx="15768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6E407C"/>
                  </a:solidFill>
                </a:defRPr>
              </a:lvl1pPr>
            </a:lstStyle>
            <a:p>
              <a:pPr algn="ctr"/>
              <a:r>
                <a:rPr lang="en-US"/>
                <a:t>ESR1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Julie Urrutia Desmaison </a:t>
              </a:r>
            </a:p>
            <a:p>
              <a:pPr algn="ctr"/>
              <a:r>
                <a:rPr lang="en-US"/>
                <a:t>ENS Paris</a:t>
              </a:r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5A3A99A-BFE6-4E35-BD70-7F972D69F87D}"/>
              </a:ext>
            </a:extLst>
          </p:cNvPr>
          <p:cNvGrpSpPr/>
          <p:nvPr/>
        </p:nvGrpSpPr>
        <p:grpSpPr>
          <a:xfrm>
            <a:off x="5095569" y="3535182"/>
            <a:ext cx="1792883" cy="1850754"/>
            <a:chOff x="5020413" y="4465467"/>
            <a:chExt cx="1792883" cy="1960733"/>
          </a:xfrm>
        </p:grpSpPr>
        <p:sp>
          <p:nvSpPr>
            <p:cNvPr id="37" name="Rechteck 27">
              <a:extLst>
                <a:ext uri="{FF2B5EF4-FFF2-40B4-BE49-F238E27FC236}">
                  <a16:creationId xmlns:a16="http://schemas.microsoft.com/office/drawing/2014/main" id="{683452E6-2CD4-4FCD-AB90-5A4BB3A6E8C8}"/>
                </a:ext>
              </a:extLst>
            </p:cNvPr>
            <p:cNvSpPr/>
            <p:nvPr/>
          </p:nvSpPr>
          <p:spPr>
            <a:xfrm>
              <a:off x="5020413" y="4465467"/>
              <a:ext cx="1792883" cy="1960733"/>
            </a:xfrm>
            <a:prstGeom prst="rect">
              <a:avLst/>
            </a:prstGeom>
            <a:solidFill>
              <a:srgbClr val="BA9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7F983-7BB9-430A-A3EA-3B6468340FC3}"/>
                </a:ext>
              </a:extLst>
            </p:cNvPr>
            <p:cNvSpPr txBox="1"/>
            <p:nvPr/>
          </p:nvSpPr>
          <p:spPr>
            <a:xfrm>
              <a:off x="5115044" y="4561895"/>
              <a:ext cx="157687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6E407C"/>
                  </a:solidFill>
                </a:defRPr>
              </a:lvl1pPr>
            </a:lstStyle>
            <a:p>
              <a:pPr algn="ctr"/>
              <a:r>
                <a:rPr lang="en-US"/>
                <a:t>ESR3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To be appointed</a:t>
              </a:r>
            </a:p>
            <a:p>
              <a:pPr algn="ctr"/>
              <a:r>
                <a:rPr lang="en-US"/>
                <a:t>University Hospital Würzburg </a:t>
              </a:r>
              <a:endParaRPr lang="en-GB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1BBC5DD-4532-47D0-B774-8FB31078BDBC}"/>
              </a:ext>
            </a:extLst>
          </p:cNvPr>
          <p:cNvGrpSpPr/>
          <p:nvPr/>
        </p:nvGrpSpPr>
        <p:grpSpPr>
          <a:xfrm>
            <a:off x="7234150" y="3535181"/>
            <a:ext cx="1792883" cy="1850754"/>
            <a:chOff x="7076860" y="4465467"/>
            <a:chExt cx="1792883" cy="1960733"/>
          </a:xfrm>
        </p:grpSpPr>
        <p:sp>
          <p:nvSpPr>
            <p:cNvPr id="44" name="Rechteck 27">
              <a:extLst>
                <a:ext uri="{FF2B5EF4-FFF2-40B4-BE49-F238E27FC236}">
                  <a16:creationId xmlns:a16="http://schemas.microsoft.com/office/drawing/2014/main" id="{00B44019-3B5B-44DB-94A1-A8C63E6902F4}"/>
                </a:ext>
              </a:extLst>
            </p:cNvPr>
            <p:cNvSpPr/>
            <p:nvPr/>
          </p:nvSpPr>
          <p:spPr>
            <a:xfrm>
              <a:off x="7076860" y="4465467"/>
              <a:ext cx="1792883" cy="1960733"/>
            </a:xfrm>
            <a:prstGeom prst="rect">
              <a:avLst/>
            </a:prstGeom>
            <a:solidFill>
              <a:srgbClr val="BA9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CC85DFF-1C91-4AEB-94F2-D3049CCE9AFD}"/>
                </a:ext>
              </a:extLst>
            </p:cNvPr>
            <p:cNvSpPr txBox="1"/>
            <p:nvPr/>
          </p:nvSpPr>
          <p:spPr>
            <a:xfrm>
              <a:off x="7184864" y="4602327"/>
              <a:ext cx="157687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6E407C"/>
                  </a:solidFill>
                </a:defRPr>
              </a:lvl1pPr>
            </a:lstStyle>
            <a:p>
              <a:pPr algn="ctr"/>
              <a:r>
                <a:rPr lang="en-US"/>
                <a:t>ESR4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Camilla Ciapponi</a:t>
              </a:r>
            </a:p>
            <a:p>
              <a:pPr algn="ctr"/>
              <a:r>
                <a:rPr lang="en-US"/>
                <a:t>University of Pavia</a:t>
              </a:r>
              <a:endParaRPr lang="en-GB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A1963BB-7730-427B-900E-C7B4ABAD1E50}"/>
              </a:ext>
            </a:extLst>
          </p:cNvPr>
          <p:cNvGrpSpPr/>
          <p:nvPr/>
        </p:nvGrpSpPr>
        <p:grpSpPr>
          <a:xfrm>
            <a:off x="9329842" y="3535180"/>
            <a:ext cx="1792883" cy="1869897"/>
            <a:chOff x="9254686" y="4465466"/>
            <a:chExt cx="1792883" cy="1960733"/>
          </a:xfrm>
        </p:grpSpPr>
        <p:sp>
          <p:nvSpPr>
            <p:cNvPr id="54" name="Rechteck 27">
              <a:extLst>
                <a:ext uri="{FF2B5EF4-FFF2-40B4-BE49-F238E27FC236}">
                  <a16:creationId xmlns:a16="http://schemas.microsoft.com/office/drawing/2014/main" id="{2F030088-A55D-4EEF-B64C-4FF4BAA2B586}"/>
                </a:ext>
              </a:extLst>
            </p:cNvPr>
            <p:cNvSpPr/>
            <p:nvPr/>
          </p:nvSpPr>
          <p:spPr>
            <a:xfrm>
              <a:off x="9254686" y="4465466"/>
              <a:ext cx="1792883" cy="1960733"/>
            </a:xfrm>
            <a:prstGeom prst="rect">
              <a:avLst/>
            </a:prstGeom>
            <a:solidFill>
              <a:srgbClr val="BA9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55F0ABD-D481-461D-83BF-210A105AA01D}"/>
                </a:ext>
              </a:extLst>
            </p:cNvPr>
            <p:cNvSpPr txBox="1"/>
            <p:nvPr/>
          </p:nvSpPr>
          <p:spPr>
            <a:xfrm>
              <a:off x="9365904" y="4603965"/>
              <a:ext cx="157687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6E407C"/>
                  </a:solidFill>
                </a:defRPr>
              </a:lvl1pPr>
            </a:lstStyle>
            <a:p>
              <a:pPr algn="ctr"/>
              <a:r>
                <a:rPr lang="en-US"/>
                <a:t>ESR5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Vasiliki Spatharioti</a:t>
              </a:r>
            </a:p>
            <a:p>
              <a:pPr algn="ctr"/>
              <a:r>
                <a:rPr lang="en-US"/>
                <a:t>University of Bristol</a:t>
              </a:r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854931D-9113-4F45-86BF-D17158383C26}"/>
              </a:ext>
            </a:extLst>
          </p:cNvPr>
          <p:cNvGrpSpPr/>
          <p:nvPr/>
        </p:nvGrpSpPr>
        <p:grpSpPr>
          <a:xfrm>
            <a:off x="2962119" y="3533542"/>
            <a:ext cx="1792883" cy="1852393"/>
            <a:chOff x="2870649" y="4465467"/>
            <a:chExt cx="1792883" cy="1754325"/>
          </a:xfrm>
        </p:grpSpPr>
        <p:sp>
          <p:nvSpPr>
            <p:cNvPr id="57" name="Rechteck 27">
              <a:extLst>
                <a:ext uri="{FF2B5EF4-FFF2-40B4-BE49-F238E27FC236}">
                  <a16:creationId xmlns:a16="http://schemas.microsoft.com/office/drawing/2014/main" id="{F24D8355-4151-41A6-8803-F216A17E20BB}"/>
                </a:ext>
              </a:extLst>
            </p:cNvPr>
            <p:cNvSpPr/>
            <p:nvPr/>
          </p:nvSpPr>
          <p:spPr>
            <a:xfrm>
              <a:off x="2870649" y="4465467"/>
              <a:ext cx="1792883" cy="1754325"/>
            </a:xfrm>
            <a:prstGeom prst="rect">
              <a:avLst/>
            </a:prstGeom>
            <a:solidFill>
              <a:srgbClr val="BA9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D44773A-B8C2-4E5B-94B6-DDB4AA9193CD}"/>
                </a:ext>
              </a:extLst>
            </p:cNvPr>
            <p:cNvSpPr txBox="1"/>
            <p:nvPr/>
          </p:nvSpPr>
          <p:spPr>
            <a:xfrm>
              <a:off x="2954073" y="4561895"/>
              <a:ext cx="15768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6E407C"/>
                  </a:solidFill>
                </a:defRPr>
              </a:lvl1pPr>
            </a:lstStyle>
            <a:p>
              <a:pPr algn="ctr"/>
              <a:r>
                <a:rPr lang="en-US"/>
                <a:t>ESR2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Ahsan Ayyaz</a:t>
              </a:r>
            </a:p>
            <a:p>
              <a:pPr algn="ctr"/>
              <a:endParaRPr lang="en-US"/>
            </a:p>
            <a:p>
              <a:pPr algn="ctr"/>
              <a:r>
                <a:rPr lang="en-US"/>
                <a:t>ENS Paris</a:t>
              </a:r>
              <a:endParaRPr lang="en-GB"/>
            </a:p>
          </p:txBody>
        </p:sp>
      </p:grpSp>
      <p:pic>
        <p:nvPicPr>
          <p:cNvPr id="59" name="Picture 58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82D933E7-F007-4E7E-8A1C-B7BF038D88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9" t="5457" r="1049" b="25036"/>
          <a:stretch/>
        </p:blipFill>
        <p:spPr>
          <a:xfrm>
            <a:off x="3007719" y="1982218"/>
            <a:ext cx="1790369" cy="1682146"/>
          </a:xfrm>
          <a:prstGeom prst="ellipse">
            <a:avLst/>
          </a:prstGeom>
        </p:spPr>
      </p:pic>
      <p:pic>
        <p:nvPicPr>
          <p:cNvPr id="60" name="Picture 59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B950DFC8-D4B5-457A-BA05-4E76717594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7" t="10751" r="25090" b="20232"/>
          <a:stretch/>
        </p:blipFill>
        <p:spPr>
          <a:xfrm rot="5400000">
            <a:off x="878126" y="1862926"/>
            <a:ext cx="1682148" cy="1794442"/>
          </a:xfrm>
          <a:prstGeom prst="ellipse">
            <a:avLst/>
          </a:prstGeom>
        </p:spPr>
      </p:pic>
      <p:pic>
        <p:nvPicPr>
          <p:cNvPr id="61" name="Picture 60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489E840-ACC7-4AF1-86CF-542052501E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4" t="23143" r="16843" b="22404"/>
          <a:stretch/>
        </p:blipFill>
        <p:spPr>
          <a:xfrm>
            <a:off x="9344461" y="1895002"/>
            <a:ext cx="1763644" cy="1731199"/>
          </a:xfrm>
          <a:prstGeom prst="ellipse">
            <a:avLst/>
          </a:prstGeom>
        </p:spPr>
      </p:pic>
      <p:sp>
        <p:nvSpPr>
          <p:cNvPr id="62" name="Rechteck 19">
            <a:extLst>
              <a:ext uri="{FF2B5EF4-FFF2-40B4-BE49-F238E27FC236}">
                <a16:creationId xmlns:a16="http://schemas.microsoft.com/office/drawing/2014/main" id="{27E525B3-DA5D-448E-8645-9DF7E185D44A}"/>
              </a:ext>
            </a:extLst>
          </p:cNvPr>
          <p:cNvSpPr/>
          <p:nvPr/>
        </p:nvSpPr>
        <p:spPr>
          <a:xfrm>
            <a:off x="727088" y="1852122"/>
            <a:ext cx="1983149" cy="3626859"/>
          </a:xfrm>
          <a:prstGeom prst="rect">
            <a:avLst/>
          </a:prstGeom>
          <a:noFill/>
          <a:ln w="28575">
            <a:solidFill>
              <a:srgbClr val="6E4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19">
            <a:extLst>
              <a:ext uri="{FF2B5EF4-FFF2-40B4-BE49-F238E27FC236}">
                <a16:creationId xmlns:a16="http://schemas.microsoft.com/office/drawing/2014/main" id="{8215C81B-6E94-4C53-83ED-7F0EA226A21E}"/>
              </a:ext>
            </a:extLst>
          </p:cNvPr>
          <p:cNvSpPr/>
          <p:nvPr/>
        </p:nvSpPr>
        <p:spPr>
          <a:xfrm>
            <a:off x="2876781" y="1850934"/>
            <a:ext cx="1983149" cy="3626859"/>
          </a:xfrm>
          <a:prstGeom prst="rect">
            <a:avLst/>
          </a:prstGeom>
          <a:noFill/>
          <a:ln w="28575">
            <a:solidFill>
              <a:srgbClr val="6E4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19">
            <a:extLst>
              <a:ext uri="{FF2B5EF4-FFF2-40B4-BE49-F238E27FC236}">
                <a16:creationId xmlns:a16="http://schemas.microsoft.com/office/drawing/2014/main" id="{1C6853A5-18CA-4CD3-B488-2003FCE7633E}"/>
              </a:ext>
            </a:extLst>
          </p:cNvPr>
          <p:cNvSpPr/>
          <p:nvPr/>
        </p:nvSpPr>
        <p:spPr>
          <a:xfrm>
            <a:off x="4995135" y="1850934"/>
            <a:ext cx="1983149" cy="3626859"/>
          </a:xfrm>
          <a:prstGeom prst="rect">
            <a:avLst/>
          </a:prstGeom>
          <a:noFill/>
          <a:ln w="28575">
            <a:solidFill>
              <a:srgbClr val="6E4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19">
            <a:extLst>
              <a:ext uri="{FF2B5EF4-FFF2-40B4-BE49-F238E27FC236}">
                <a16:creationId xmlns:a16="http://schemas.microsoft.com/office/drawing/2014/main" id="{5B225293-E1C5-4C33-9F44-E2E7A34A0487}"/>
              </a:ext>
            </a:extLst>
          </p:cNvPr>
          <p:cNvSpPr/>
          <p:nvPr/>
        </p:nvSpPr>
        <p:spPr>
          <a:xfrm>
            <a:off x="7106430" y="1851898"/>
            <a:ext cx="1983149" cy="3626859"/>
          </a:xfrm>
          <a:prstGeom prst="rect">
            <a:avLst/>
          </a:prstGeom>
          <a:noFill/>
          <a:ln w="28575">
            <a:solidFill>
              <a:srgbClr val="6E4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19">
            <a:extLst>
              <a:ext uri="{FF2B5EF4-FFF2-40B4-BE49-F238E27FC236}">
                <a16:creationId xmlns:a16="http://schemas.microsoft.com/office/drawing/2014/main" id="{986945BC-D76E-4CFE-9C3A-532F8C98EE9A}"/>
              </a:ext>
            </a:extLst>
          </p:cNvPr>
          <p:cNvSpPr/>
          <p:nvPr/>
        </p:nvSpPr>
        <p:spPr>
          <a:xfrm>
            <a:off x="9195634" y="1850933"/>
            <a:ext cx="1983149" cy="3626859"/>
          </a:xfrm>
          <a:prstGeom prst="rect">
            <a:avLst/>
          </a:prstGeom>
          <a:noFill/>
          <a:ln w="28575">
            <a:solidFill>
              <a:srgbClr val="6E4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" name="Picture 31" descr="A picture containing diagram&#10;&#10;Description automatically generated">
            <a:extLst>
              <a:ext uri="{FF2B5EF4-FFF2-40B4-BE49-F238E27FC236}">
                <a16:creationId xmlns:a16="http://schemas.microsoft.com/office/drawing/2014/main" id="{13970E35-A4D8-4341-9C97-C0FCCDD4F055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5" t="20425" r="12574" b="25040"/>
          <a:stretch/>
        </p:blipFill>
        <p:spPr bwMode="auto">
          <a:xfrm>
            <a:off x="10709008" y="105200"/>
            <a:ext cx="1317976" cy="1206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picture containing person, sky, grass, outdoor&#10;&#10;Description automatically generated">
            <a:extLst>
              <a:ext uri="{FF2B5EF4-FFF2-40B4-BE49-F238E27FC236}">
                <a16:creationId xmlns:a16="http://schemas.microsoft.com/office/drawing/2014/main" id="{3AA6B031-86A5-4252-AE87-8D8B53B36F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7297" r="26222" b="18408"/>
          <a:stretch/>
        </p:blipFill>
        <p:spPr>
          <a:xfrm>
            <a:off x="7219530" y="1925049"/>
            <a:ext cx="1790370" cy="17548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7155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B7D3-CB36-45AA-A914-BD59F0907B76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7792" t="78155" r="2250" b="12077"/>
          <a:stretch/>
        </p:blipFill>
        <p:spPr>
          <a:xfrm>
            <a:off x="200291" y="5620214"/>
            <a:ext cx="11845094" cy="72349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914400" y="1497562"/>
            <a:ext cx="3200400" cy="4071228"/>
          </a:xfrm>
          <a:prstGeom prst="rect">
            <a:avLst/>
          </a:prstGeom>
          <a:noFill/>
          <a:ln w="28575">
            <a:solidFill>
              <a:srgbClr val="6E4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191457" y="1497562"/>
            <a:ext cx="3200400" cy="4071228"/>
          </a:xfrm>
          <a:prstGeom prst="rect">
            <a:avLst/>
          </a:prstGeom>
          <a:noFill/>
          <a:ln w="28575">
            <a:solidFill>
              <a:srgbClr val="6E4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7465884" y="1497562"/>
            <a:ext cx="3200400" cy="4071228"/>
          </a:xfrm>
          <a:prstGeom prst="rect">
            <a:avLst/>
          </a:prstGeom>
          <a:noFill/>
          <a:ln w="28575">
            <a:solidFill>
              <a:srgbClr val="6E4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914400" y="389544"/>
            <a:ext cx="10776689" cy="1108018"/>
          </a:xfrm>
        </p:spPr>
        <p:txBody>
          <a:bodyPr/>
          <a:lstStyle/>
          <a:p>
            <a:r>
              <a:rPr lang="de-DE" err="1">
                <a:solidFill>
                  <a:srgbClr val="6E407C"/>
                </a:solidFill>
              </a:rPr>
              <a:t>Secondments</a:t>
            </a:r>
            <a:r>
              <a:rPr lang="de-DE">
                <a:solidFill>
                  <a:srgbClr val="6E407C"/>
                </a:solidFill>
              </a:rPr>
              <a:t> / Training </a:t>
            </a:r>
            <a:r>
              <a:rPr lang="de-DE" err="1">
                <a:solidFill>
                  <a:srgbClr val="6E407C"/>
                </a:solidFill>
              </a:rPr>
              <a:t>visits</a:t>
            </a:r>
            <a:endParaRPr lang="de-DE">
              <a:solidFill>
                <a:srgbClr val="6E407C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4480955" y="1891640"/>
            <a:ext cx="2947916" cy="369332"/>
            <a:chOff x="4906028" y="2748168"/>
            <a:chExt cx="2947916" cy="369332"/>
          </a:xfrm>
        </p:grpSpPr>
        <p:sp>
          <p:nvSpPr>
            <p:cNvPr id="8" name="Rechteck 7"/>
            <p:cNvSpPr/>
            <p:nvPr/>
          </p:nvSpPr>
          <p:spPr>
            <a:xfrm>
              <a:off x="4906028" y="2748168"/>
              <a:ext cx="2688609" cy="342463"/>
            </a:xfrm>
            <a:prstGeom prst="rect">
              <a:avLst/>
            </a:prstGeom>
            <a:solidFill>
              <a:srgbClr val="BA9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906028" y="2748168"/>
              <a:ext cx="2947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rgbClr val="6E407C"/>
                  </a:solidFill>
                </a:rPr>
                <a:t>ESR2:</a:t>
              </a:r>
              <a:endParaRPr lang="de-DE" b="1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4480955" y="3703346"/>
            <a:ext cx="3012984" cy="369332"/>
            <a:chOff x="4517968" y="5199458"/>
            <a:chExt cx="3012984" cy="369332"/>
          </a:xfrm>
        </p:grpSpPr>
        <p:sp>
          <p:nvSpPr>
            <p:cNvPr id="26" name="Rechteck 25"/>
            <p:cNvSpPr/>
            <p:nvPr/>
          </p:nvSpPr>
          <p:spPr>
            <a:xfrm>
              <a:off x="4517968" y="5199458"/>
              <a:ext cx="2688609" cy="342463"/>
            </a:xfrm>
            <a:prstGeom prst="rect">
              <a:avLst/>
            </a:prstGeom>
            <a:solidFill>
              <a:srgbClr val="BA9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4583036" y="5199458"/>
              <a:ext cx="2947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rgbClr val="6E407C"/>
                  </a:solidFill>
                </a:rPr>
                <a:t>ESR5:</a:t>
              </a:r>
              <a:endParaRPr lang="de-DE" b="1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7718369" y="1901824"/>
            <a:ext cx="3039076" cy="369332"/>
            <a:chOff x="7816351" y="3425895"/>
            <a:chExt cx="3039076" cy="369332"/>
          </a:xfrm>
        </p:grpSpPr>
        <p:sp>
          <p:nvSpPr>
            <p:cNvPr id="28" name="Rechteck 27"/>
            <p:cNvSpPr/>
            <p:nvPr/>
          </p:nvSpPr>
          <p:spPr>
            <a:xfrm>
              <a:off x="7816351" y="3439518"/>
              <a:ext cx="2688609" cy="342463"/>
            </a:xfrm>
            <a:prstGeom prst="rect">
              <a:avLst/>
            </a:prstGeom>
            <a:solidFill>
              <a:srgbClr val="BA9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7907511" y="3425895"/>
              <a:ext cx="2947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rgbClr val="6E407C"/>
                  </a:solidFill>
                </a:rPr>
                <a:t>ESR3:</a:t>
              </a:r>
              <a:endParaRPr lang="de-DE" b="1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1053200" y="1840216"/>
            <a:ext cx="3002681" cy="369655"/>
            <a:chOff x="1170295" y="3272098"/>
            <a:chExt cx="3002681" cy="369655"/>
          </a:xfrm>
        </p:grpSpPr>
        <p:sp>
          <p:nvSpPr>
            <p:cNvPr id="32" name="Rechteck 31"/>
            <p:cNvSpPr/>
            <p:nvPr/>
          </p:nvSpPr>
          <p:spPr>
            <a:xfrm>
              <a:off x="1170295" y="3299290"/>
              <a:ext cx="2688609" cy="342463"/>
            </a:xfrm>
            <a:prstGeom prst="rect">
              <a:avLst/>
            </a:prstGeom>
            <a:solidFill>
              <a:srgbClr val="BA9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1225060" y="3272098"/>
              <a:ext cx="2947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rgbClr val="6E407C"/>
                  </a:solidFill>
                </a:rPr>
                <a:t>ESR1:</a:t>
              </a:r>
              <a:r>
                <a:rPr lang="de-DE" b="1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1107965" y="3738300"/>
            <a:ext cx="2986286" cy="384640"/>
            <a:chOff x="1271214" y="5127225"/>
            <a:chExt cx="2986286" cy="384640"/>
          </a:xfrm>
        </p:grpSpPr>
        <p:sp>
          <p:nvSpPr>
            <p:cNvPr id="34" name="Rechteck 33"/>
            <p:cNvSpPr/>
            <p:nvPr/>
          </p:nvSpPr>
          <p:spPr>
            <a:xfrm>
              <a:off x="1271214" y="5127225"/>
              <a:ext cx="2688609" cy="342463"/>
            </a:xfrm>
            <a:prstGeom prst="rect">
              <a:avLst/>
            </a:prstGeom>
            <a:solidFill>
              <a:srgbClr val="BA9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1309584" y="5142533"/>
              <a:ext cx="2947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rgbClr val="6E407C"/>
                  </a:solidFill>
                </a:rPr>
                <a:t>ESR4:</a:t>
              </a:r>
              <a:r>
                <a:rPr lang="de-DE" b="1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9" name="Rechteck 8"/>
          <p:cNvSpPr/>
          <p:nvPr/>
        </p:nvSpPr>
        <p:spPr>
          <a:xfrm>
            <a:off x="883913" y="2276280"/>
            <a:ext cx="347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>
                <a:solidFill>
                  <a:srgbClr val="333333"/>
                </a:solidFill>
                <a:latin typeface="Open Sans" panose="020B0606030504020204" pitchFamily="34" charset="0"/>
              </a:rPr>
              <a:t>Bristol:</a:t>
            </a:r>
            <a:r>
              <a:rPr lang="en-US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Open Sans" panose="020B0606030504020204" pitchFamily="34" charset="0"/>
              </a:rPr>
              <a:t>ephys</a:t>
            </a:r>
            <a:r>
              <a:rPr lang="en-US">
                <a:solidFill>
                  <a:srgbClr val="333333"/>
                </a:solidFill>
                <a:latin typeface="Open Sans" panose="020B0606030504020204" pitchFamily="34" charset="0"/>
              </a:rPr>
              <a:t> data in rats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>
                <a:solidFill>
                  <a:srgbClr val="333333"/>
                </a:solidFill>
                <a:latin typeface="Open Sans" panose="020B0606030504020204" pitchFamily="34" charset="0"/>
              </a:rPr>
              <a:t>Blackrock systems</a:t>
            </a:r>
            <a:r>
              <a:rPr lang="en-US">
                <a:solidFill>
                  <a:srgbClr val="333333"/>
                </a:solidFill>
                <a:latin typeface="Open Sans" panose="020B0606030504020204" pitchFamily="34" charset="0"/>
              </a:rPr>
              <a:t>: multichannel recording systems</a:t>
            </a: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872171" y="4091462"/>
            <a:ext cx="3083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>
                <a:solidFill>
                  <a:srgbClr val="333333"/>
                </a:solidFill>
                <a:latin typeface="Open Sans" panose="020B0606030504020204" pitchFamily="34" charset="0"/>
              </a:rPr>
              <a:t>Wurzburg</a:t>
            </a:r>
            <a:r>
              <a:rPr lang="en-US">
                <a:solidFill>
                  <a:srgbClr val="333333"/>
                </a:solidFill>
                <a:latin typeface="Open Sans" panose="020B0606030504020204" pitchFamily="34" charset="0"/>
              </a:rPr>
              <a:t>: Ca imaging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err="1">
                <a:solidFill>
                  <a:srgbClr val="333333"/>
                </a:solidFill>
                <a:latin typeface="Open Sans" panose="020B0606030504020204" pitchFamily="34" charset="0"/>
              </a:rPr>
              <a:t>Inscopix</a:t>
            </a:r>
            <a:r>
              <a:rPr lang="en-US">
                <a:solidFill>
                  <a:srgbClr val="333333"/>
                </a:solidFill>
                <a:latin typeface="Open Sans" panose="020B0606030504020204" pitchFamily="34" charset="0"/>
              </a:rPr>
              <a:t>: </a:t>
            </a:r>
            <a:r>
              <a:rPr lang="en-US" err="1">
                <a:solidFill>
                  <a:srgbClr val="333333"/>
                </a:solidFill>
                <a:latin typeface="Open Sans" panose="020B0606030504020204" pitchFamily="34" charset="0"/>
              </a:rPr>
              <a:t>miniscope</a:t>
            </a:r>
            <a:r>
              <a:rPr lang="en-US">
                <a:solidFill>
                  <a:srgbClr val="333333"/>
                </a:solidFill>
                <a:latin typeface="Open Sans" panose="020B0606030504020204" pitchFamily="34" charset="0"/>
              </a:rPr>
              <a:t> technology</a:t>
            </a:r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256917" y="2280929"/>
            <a:ext cx="3289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>
                <a:solidFill>
                  <a:srgbClr val="333333"/>
                </a:solidFill>
                <a:latin typeface="Open Sans" panose="020B0606030504020204" pitchFamily="34" charset="0"/>
              </a:rPr>
              <a:t>Essen</a:t>
            </a:r>
            <a:r>
              <a:rPr lang="en-US">
                <a:solidFill>
                  <a:srgbClr val="333333"/>
                </a:solidFill>
                <a:latin typeface="Open Sans" panose="020B0606030504020204" pitchFamily="34" charset="0"/>
              </a:rPr>
              <a:t>: human imaging; </a:t>
            </a:r>
            <a:r>
              <a:rPr lang="en-US" b="1">
                <a:solidFill>
                  <a:srgbClr val="333333"/>
                </a:solidFill>
                <a:latin typeface="Open Sans" panose="020B0606030504020204" pitchFamily="34" charset="0"/>
              </a:rPr>
              <a:t>Wurzburg</a:t>
            </a:r>
            <a:r>
              <a:rPr lang="en-US">
                <a:solidFill>
                  <a:srgbClr val="333333"/>
                </a:solidFill>
                <a:latin typeface="Open Sans" panose="020B0606030504020204" pitchFamily="34" charset="0"/>
              </a:rPr>
              <a:t>: Ca imaging.</a:t>
            </a:r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256917" y="4085360"/>
            <a:ext cx="31178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>
                <a:solidFill>
                  <a:srgbClr val="333333"/>
                </a:solidFill>
                <a:latin typeface="Open Sans" panose="020B0606030504020204" pitchFamily="34" charset="0"/>
              </a:rPr>
              <a:t>Wurzburg</a:t>
            </a:r>
            <a:r>
              <a:rPr lang="en-US">
                <a:solidFill>
                  <a:srgbClr val="333333"/>
                </a:solidFill>
                <a:latin typeface="Open Sans" panose="020B0606030504020204" pitchFamily="34" charset="0"/>
              </a:rPr>
              <a:t>: viral vectors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>
                <a:solidFill>
                  <a:srgbClr val="333333"/>
                </a:solidFill>
                <a:latin typeface="Open Sans" panose="020B0606030504020204" pitchFamily="34" charset="0"/>
              </a:rPr>
              <a:t>Blackrock systems</a:t>
            </a:r>
            <a:r>
              <a:rPr lang="en-US">
                <a:solidFill>
                  <a:srgbClr val="333333"/>
                </a:solidFill>
                <a:latin typeface="Open Sans" panose="020B0606030504020204" pitchFamily="34" charset="0"/>
              </a:rPr>
              <a:t>: multichannel recording systems</a:t>
            </a:r>
            <a:endParaRPr lang="de-DE"/>
          </a:p>
        </p:txBody>
      </p:sp>
      <p:sp>
        <p:nvSpPr>
          <p:cNvPr id="37" name="Rechteck 36"/>
          <p:cNvSpPr/>
          <p:nvPr/>
        </p:nvSpPr>
        <p:spPr>
          <a:xfrm>
            <a:off x="7620573" y="2327152"/>
            <a:ext cx="30542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>
                <a:solidFill>
                  <a:srgbClr val="333333"/>
                </a:solidFill>
                <a:latin typeface="Open Sans" panose="020B0606030504020204" pitchFamily="34" charset="0"/>
              </a:rPr>
              <a:t>Pavia</a:t>
            </a:r>
            <a:r>
              <a:rPr lang="en-US">
                <a:solidFill>
                  <a:srgbClr val="333333"/>
                </a:solidFill>
                <a:latin typeface="Open Sans" panose="020B0606030504020204" pitchFamily="34" charset="0"/>
              </a:rPr>
              <a:t>: Ca imaging</a:t>
            </a:r>
          </a:p>
          <a:p>
            <a:endParaRPr lang="en-US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err="1">
                <a:solidFill>
                  <a:srgbClr val="333333"/>
                </a:solidFill>
                <a:latin typeface="Open Sans" panose="020B0606030504020204" pitchFamily="34" charset="0"/>
              </a:rPr>
              <a:t>Inscopix</a:t>
            </a:r>
            <a:r>
              <a:rPr lang="en-US">
                <a:solidFill>
                  <a:srgbClr val="333333"/>
                </a:solidFill>
                <a:latin typeface="Open Sans" panose="020B0606030504020204" pitchFamily="34" charset="0"/>
              </a:rPr>
              <a:t>: </a:t>
            </a:r>
            <a:r>
              <a:rPr lang="en-US" err="1">
                <a:solidFill>
                  <a:srgbClr val="333333"/>
                </a:solidFill>
                <a:latin typeface="Open Sans" panose="020B0606030504020204" pitchFamily="34" charset="0"/>
              </a:rPr>
              <a:t>miniscope</a:t>
            </a:r>
            <a:r>
              <a:rPr lang="en-US">
                <a:solidFill>
                  <a:srgbClr val="333333"/>
                </a:solidFill>
                <a:latin typeface="Open Sans" panose="020B0606030504020204" pitchFamily="34" charset="0"/>
              </a:rPr>
              <a:t> technology</a:t>
            </a:r>
            <a:endParaRPr lang="de-DE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16EB46-9D21-4FA3-9D93-BDCCF8795F7C}"/>
              </a:ext>
            </a:extLst>
          </p:cNvPr>
          <p:cNvSpPr txBox="1"/>
          <p:nvPr/>
        </p:nvSpPr>
        <p:spPr>
          <a:xfrm>
            <a:off x="2107194" y="5811475"/>
            <a:ext cx="8639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Calibri"/>
                <a:cs typeface="Calibri"/>
              </a:rPr>
              <a:t>RO1: How do different cerebellar modules contribute to emotional </a:t>
            </a:r>
            <a:r>
              <a:rPr lang="en-US" sz="1800" b="1" err="1">
                <a:solidFill>
                  <a:schemeClr val="bg1"/>
                </a:solidFill>
                <a:latin typeface="Calibri"/>
                <a:cs typeface="Calibri"/>
              </a:rPr>
              <a:t>behaviour</a:t>
            </a:r>
            <a:r>
              <a:rPr lang="en-US" sz="1800" b="1">
                <a:solidFill>
                  <a:schemeClr val="bg1"/>
                </a:solidFill>
                <a:latin typeface="Calibri"/>
                <a:cs typeface="Calibri"/>
              </a:rPr>
              <a:t>? </a:t>
            </a:r>
            <a:endParaRPr lang="en-US" sz="180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DAF144A-F8FA-4017-B7FA-3F22BD2634A3}"/>
              </a:ext>
            </a:extLst>
          </p:cNvPr>
          <p:cNvSpPr txBox="1"/>
          <p:nvPr/>
        </p:nvSpPr>
        <p:spPr>
          <a:xfrm>
            <a:off x="4278340" y="2939942"/>
            <a:ext cx="3333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err="1">
                <a:solidFill>
                  <a:srgbClr val="333333"/>
                </a:solidFill>
                <a:latin typeface="Open Sans" panose="020B0606030504020204" pitchFamily="34" charset="0"/>
              </a:rPr>
              <a:t>Cerevance</a:t>
            </a:r>
            <a:r>
              <a:rPr lang="en-US">
                <a:solidFill>
                  <a:srgbClr val="333333"/>
                </a:solidFill>
                <a:latin typeface="Open Sans" panose="020B0606030504020204" pitchFamily="34" charset="0"/>
              </a:rPr>
              <a:t>: Biotech industry </a:t>
            </a:r>
          </a:p>
        </p:txBody>
      </p:sp>
      <p:pic>
        <p:nvPicPr>
          <p:cNvPr id="31" name="Picture 3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096BC0A-1838-46A9-9DCF-0D07B60179A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5" t="20425" r="12574" b="25040"/>
          <a:stretch/>
        </p:blipFill>
        <p:spPr bwMode="auto">
          <a:xfrm>
            <a:off x="10709008" y="105200"/>
            <a:ext cx="1317976" cy="1206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262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901F70-A108-4074-A54A-FF9587D76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02709"/>
              </p:ext>
            </p:extLst>
          </p:nvPr>
        </p:nvGraphicFramePr>
        <p:xfrm>
          <a:off x="1467294" y="1952295"/>
          <a:ext cx="8825023" cy="29534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8921">
                  <a:extLst>
                    <a:ext uri="{9D8B030D-6E8A-4147-A177-3AD203B41FA5}">
                      <a16:colId xmlns:a16="http://schemas.microsoft.com/office/drawing/2014/main" val="2396600784"/>
                    </a:ext>
                  </a:extLst>
                </a:gridCol>
                <a:gridCol w="1776533">
                  <a:extLst>
                    <a:ext uri="{9D8B030D-6E8A-4147-A177-3AD203B41FA5}">
                      <a16:colId xmlns:a16="http://schemas.microsoft.com/office/drawing/2014/main" val="647169093"/>
                    </a:ext>
                  </a:extLst>
                </a:gridCol>
                <a:gridCol w="1160183">
                  <a:extLst>
                    <a:ext uri="{9D8B030D-6E8A-4147-A177-3AD203B41FA5}">
                      <a16:colId xmlns:a16="http://schemas.microsoft.com/office/drawing/2014/main" val="908559054"/>
                    </a:ext>
                  </a:extLst>
                </a:gridCol>
                <a:gridCol w="4209386">
                  <a:extLst>
                    <a:ext uri="{9D8B030D-6E8A-4147-A177-3AD203B41FA5}">
                      <a16:colId xmlns:a16="http://schemas.microsoft.com/office/drawing/2014/main" val="662388453"/>
                    </a:ext>
                  </a:extLst>
                </a:gridCol>
              </a:tblGrid>
              <a:tr h="49223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+mn-lt"/>
                        </a:rPr>
                        <a:t>Time (GMT)</a:t>
                      </a:r>
                      <a:endParaRPr lang="en-GB" sz="1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+mn-lt"/>
                        </a:rPr>
                        <a:t>Time (CET)</a:t>
                      </a:r>
                      <a:endParaRPr lang="en-GB" sz="1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+mn-lt"/>
                        </a:rPr>
                        <a:t>Duration</a:t>
                      </a:r>
                      <a:endParaRPr lang="en-GB" sz="1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+mn-lt"/>
                        </a:rPr>
                        <a:t>Session</a:t>
                      </a:r>
                      <a:endParaRPr lang="en-GB" sz="1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4624392"/>
                  </a:ext>
                </a:extLst>
              </a:tr>
              <a:tr h="492235"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+mn-lt"/>
                        </a:rPr>
                        <a:t>09:00 - 10:30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+mn-lt"/>
                        </a:rPr>
                        <a:t>10.00 - 11.30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+mn-lt"/>
                        </a:rPr>
                        <a:t>1.5 hrs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+mn-lt"/>
                        </a:rPr>
                        <a:t>Kick-off meeting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7879102"/>
                  </a:ext>
                </a:extLst>
              </a:tr>
              <a:tr h="492235"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+mn-lt"/>
                        </a:rPr>
                        <a:t>10:30 - 11:00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+mn-lt"/>
                        </a:rPr>
                        <a:t>11.30 - 12.00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+mn-lt"/>
                        </a:rPr>
                        <a:t>0.5 hrs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+mn-lt"/>
                        </a:rPr>
                        <a:t>Break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586346"/>
                  </a:ext>
                </a:extLst>
              </a:tr>
              <a:tr h="492235"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+mn-lt"/>
                        </a:rPr>
                        <a:t>11:00 - 12:00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+mn-lt"/>
                        </a:rPr>
                        <a:t>12.00 - 13.00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+mn-lt"/>
                        </a:rPr>
                        <a:t>1.0 hrs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+mn-lt"/>
                        </a:rPr>
                        <a:t>Keynote lecture - Prof. Chris Miall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6392729"/>
                  </a:ext>
                </a:extLst>
              </a:tr>
              <a:tr h="492235"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+mn-lt"/>
                        </a:rPr>
                        <a:t>12:00 - 12.30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+mn-lt"/>
                        </a:rPr>
                        <a:t>13.00 - 13.30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+mn-lt"/>
                        </a:rPr>
                        <a:t>0.5 hrs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+mn-lt"/>
                        </a:rPr>
                        <a:t>Break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6969861"/>
                  </a:ext>
                </a:extLst>
              </a:tr>
              <a:tr h="492235"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+mn-lt"/>
                        </a:rPr>
                        <a:t>12.30 - 13:30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+mn-lt"/>
                        </a:rPr>
                        <a:t>13.30 - 14.30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+mn-lt"/>
                        </a:rPr>
                        <a:t>1.0 hrs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  <a:latin typeface="+mn-lt"/>
                        </a:rPr>
                        <a:t>Supervisory Board meeting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7400421"/>
                  </a:ext>
                </a:extLst>
              </a:tr>
            </a:tbl>
          </a:graphicData>
        </a:graphic>
      </p:graphicFrame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D736C0-6F02-477F-BAD9-98312F2B410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5" t="20425" r="12574" b="25040"/>
          <a:stretch/>
        </p:blipFill>
        <p:spPr bwMode="auto">
          <a:xfrm>
            <a:off x="10709008" y="105200"/>
            <a:ext cx="1317976" cy="1206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632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F2BF2-7ED8-4322-8EFE-C6166726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1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>
                <a:cs typeface="Calibri" panose="020F0502020204030204" pitchFamily="34" charset="0"/>
              </a:rPr>
              <a:t>Kick off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DB779-2370-47D8-AA26-CFDA8C0DB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15" y="1690688"/>
            <a:ext cx="11256475" cy="4351338"/>
          </a:xfrm>
        </p:spPr>
        <p:txBody>
          <a:bodyPr>
            <a:normAutofit/>
          </a:bodyPr>
          <a:lstStyle/>
          <a:p>
            <a:r>
              <a:rPr lang="en-GB">
                <a:cs typeface="Calibri" panose="020F0502020204030204" pitchFamily="34" charset="0"/>
              </a:rPr>
              <a:t>10.00 - 10.10 	Welcome and overview of CEN Richard Apps, 					Network Coordinator </a:t>
            </a:r>
          </a:p>
          <a:p>
            <a:r>
              <a:rPr lang="en-GB">
                <a:cs typeface="Calibri" panose="020F0502020204030204" pitchFamily="34" charset="0"/>
              </a:rPr>
              <a:t>10.10 - 10.45 	Summary of Research Objectives by work package 				leads </a:t>
            </a:r>
          </a:p>
          <a:p>
            <a:r>
              <a:rPr lang="en-GB">
                <a:cs typeface="Calibri" panose="020F0502020204030204" pitchFamily="34" charset="0"/>
              </a:rPr>
              <a:t>10.45 - 11.00 	Partner organisation introductions</a:t>
            </a:r>
          </a:p>
          <a:p>
            <a:r>
              <a:rPr lang="en-GB">
                <a:cs typeface="Calibri" panose="020F0502020204030204" pitchFamily="34" charset="0"/>
              </a:rPr>
              <a:t>11.00 - 11.25 	General discussion and questions </a:t>
            </a:r>
          </a:p>
          <a:p>
            <a:r>
              <a:rPr lang="en-GB">
                <a:cs typeface="Calibri" panose="020F0502020204030204" pitchFamily="34" charset="0"/>
              </a:rPr>
              <a:t>11.25 - 11.30 	Provisional date for next CEN Network Meeting </a:t>
            </a:r>
          </a:p>
          <a:p>
            <a:pPr marL="2743200" lvl="6" indent="0">
              <a:buNone/>
            </a:pPr>
            <a:r>
              <a:rPr lang="en-GB" sz="2800">
                <a:cs typeface="Calibri" panose="020F0502020204030204" pitchFamily="34" charset="0"/>
              </a:rPr>
              <a:t>(Paris, 7 – 9 July 2022)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9A7CB9-14AC-4976-B7D6-1AF24901AAF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5" t="20425" r="12574" b="25040"/>
          <a:stretch/>
        </p:blipFill>
        <p:spPr bwMode="auto">
          <a:xfrm>
            <a:off x="10709008" y="105200"/>
            <a:ext cx="1317976" cy="1206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579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E54F7-CAAE-4E02-9D53-340FEF21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45" y="863523"/>
            <a:ext cx="10515600" cy="895695"/>
          </a:xfrm>
        </p:spPr>
        <p:txBody>
          <a:bodyPr>
            <a:normAutofit/>
          </a:bodyPr>
          <a:lstStyle/>
          <a:p>
            <a:r>
              <a:rPr lang="en-GB" sz="4000" b="1">
                <a:latin typeface="+mn-lt"/>
              </a:rPr>
              <a:t>Key aims </a:t>
            </a:r>
            <a:r>
              <a:rPr lang="en-GB" sz="4000" b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of the consortium</a:t>
            </a:r>
            <a:r>
              <a:rPr lang="en-GB" sz="4000" b="1">
                <a:latin typeface="+mn-lt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25DBE-B438-41FF-9EFA-D41F3F558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998921"/>
            <a:ext cx="11684524" cy="4245245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share and combine knowledge in the fields of cerebellar research and emotional disorders with close interaction between animal, </a:t>
            </a:r>
            <a:r>
              <a:rPr lang="en-GB" sz="3200">
                <a:effectLst/>
                <a:ea typeface="Arial" panose="020B0604020202020204" pitchFamily="34" charset="0"/>
                <a:cs typeface="Arial" panose="020B0604020202020204" pitchFamily="34" charset="0"/>
              </a:rPr>
              <a:t>computational and clinical scientists</a:t>
            </a:r>
          </a:p>
          <a:p>
            <a:r>
              <a:rPr lang="en-GB" sz="3200">
                <a:effectLst/>
                <a:ea typeface="Arial" panose="020B0604020202020204" pitchFamily="34" charset="0"/>
                <a:cs typeface="Arial" panose="020B0604020202020204" pitchFamily="34" charset="0"/>
              </a:rPr>
              <a:t>use comparable behavioural paradigms and data analysis pipelines in all ESR projects</a:t>
            </a:r>
          </a:p>
          <a:p>
            <a:r>
              <a:rPr lang="en-GB" sz="32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work co-operatively with our non-academic partners to enrich the training experience </a:t>
            </a:r>
            <a:endParaRPr lang="en-GB" sz="320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0420F4-B6CF-4C27-943D-C65CC8D555A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5" t="20425" r="12574" b="25040"/>
          <a:stretch/>
        </p:blipFill>
        <p:spPr bwMode="auto">
          <a:xfrm>
            <a:off x="10709008" y="105200"/>
            <a:ext cx="1317976" cy="1206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02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50DAE-6D39-4B44-A716-E6D7BC27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76" y="347196"/>
            <a:ext cx="10265456" cy="66862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CEN consortium in numbers</a:t>
            </a:r>
            <a:r>
              <a:rPr lang="en-GB" dirty="0"/>
              <a:t>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D41766-502F-4B50-A577-DDFC72C5F8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894357"/>
              </p:ext>
            </p:extLst>
          </p:nvPr>
        </p:nvGraphicFramePr>
        <p:xfrm>
          <a:off x="588476" y="1837155"/>
          <a:ext cx="11262510" cy="4531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248">
                  <a:extLst>
                    <a:ext uri="{9D8B030D-6E8A-4147-A177-3AD203B41FA5}">
                      <a16:colId xmlns:a16="http://schemas.microsoft.com/office/drawing/2014/main" val="2479099941"/>
                    </a:ext>
                  </a:extLst>
                </a:gridCol>
                <a:gridCol w="5048527">
                  <a:extLst>
                    <a:ext uri="{9D8B030D-6E8A-4147-A177-3AD203B41FA5}">
                      <a16:colId xmlns:a16="http://schemas.microsoft.com/office/drawing/2014/main" val="1758903503"/>
                    </a:ext>
                  </a:extLst>
                </a:gridCol>
                <a:gridCol w="3408735">
                  <a:extLst>
                    <a:ext uri="{9D8B030D-6E8A-4147-A177-3AD203B41FA5}">
                      <a16:colId xmlns:a16="http://schemas.microsoft.com/office/drawing/2014/main" val="194927477"/>
                    </a:ext>
                  </a:extLst>
                </a:gridCol>
              </a:tblGrid>
              <a:tr h="322773">
                <a:tc>
                  <a:txBody>
                    <a:bodyPr/>
                    <a:lstStyle/>
                    <a:p>
                      <a:r>
                        <a:rPr lang="en-GB" sz="1600">
                          <a:latin typeface="+mn-lt"/>
                        </a:rPr>
                        <a:t>Universities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GB" sz="1600">
                          <a:latin typeface="+mn-lt"/>
                        </a:rPr>
                        <a:t>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GB" sz="1600">
                          <a:latin typeface="+mn-lt"/>
                        </a:rPr>
                        <a:t>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70587"/>
                  </a:ext>
                </a:extLst>
              </a:tr>
              <a:tr h="557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n-lt"/>
                          <a:cs typeface="Arial" panose="020B0604020202020204" pitchFamily="34" charset="0"/>
                        </a:rPr>
                        <a:t>Bristol,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Richard Apps (network coordinator), Vicky Walter (project manager) and Charlotte Lawrenson</a:t>
                      </a:r>
                      <a:endParaRPr lang="en-GB"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n-lt"/>
                          <a:cs typeface="Arial" panose="020B0604020202020204" pitchFamily="34" charset="0"/>
                        </a:rPr>
                        <a:t>Management, Research objective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260218"/>
                  </a:ext>
                </a:extLst>
              </a:tr>
              <a:tr h="334002">
                <a:tc>
                  <a:txBody>
                    <a:bodyPr/>
                    <a:lstStyle/>
                    <a:p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Essen, Germany </a:t>
                      </a:r>
                      <a:endParaRPr lang="en-GB"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Dagmar Timmann (deputy network coordinator)</a:t>
                      </a:r>
                      <a:endParaRPr lang="en-GB"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n-lt"/>
                          <a:cs typeface="Arial" panose="020B0604020202020204" pitchFamily="34" charset="0"/>
                        </a:rPr>
                        <a:t>Research objective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28563"/>
                  </a:ext>
                </a:extLst>
              </a:tr>
              <a:tr h="322773">
                <a:tc>
                  <a:txBody>
                    <a:bodyPr/>
                    <a:lstStyle/>
                    <a:p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Edinburgh, UK</a:t>
                      </a:r>
                      <a:endParaRPr lang="en-GB"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Peter Kind, Tom Watson and Sally Till</a:t>
                      </a:r>
                      <a:endParaRPr lang="en-GB"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+mn-lt"/>
                          <a:cs typeface="Arial" panose="020B0604020202020204" pitchFamily="34" charset="0"/>
                        </a:rPr>
                        <a:t>ESR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455845"/>
                  </a:ext>
                </a:extLst>
              </a:tr>
              <a:tr h="322773">
                <a:tc>
                  <a:txBody>
                    <a:bodyPr/>
                    <a:lstStyle/>
                    <a:p>
                      <a:r>
                        <a:rPr kumimoji="0" lang="fr-F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Paris, France</a:t>
                      </a:r>
                      <a:endParaRPr lang="en-GB"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Daniela Popa and Clement Lena</a:t>
                      </a:r>
                      <a:endParaRPr lang="en-GB"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n-lt"/>
                          <a:cs typeface="Arial" panose="020B0604020202020204" pitchFamily="34" charset="0"/>
                        </a:rPr>
                        <a:t>Research objective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57469"/>
                  </a:ext>
                </a:extLst>
              </a:tr>
              <a:tr h="322773">
                <a:tc>
                  <a:txBody>
                    <a:bodyPr/>
                    <a:lstStyle/>
                    <a:p>
                      <a:r>
                        <a:rPr kumimoji="0" lang="it-IT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Pavia, Italy</a:t>
                      </a:r>
                      <a:endParaRPr lang="en-GB"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Egidio D’Angelo and Lisa Mapelli</a:t>
                      </a:r>
                      <a:endParaRPr lang="en-GB"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+mn-lt"/>
                          <a:cs typeface="Arial" panose="020B0604020202020204" pitchFamily="34" charset="0"/>
                        </a:rPr>
                        <a:t>Research objective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688109"/>
                  </a:ext>
                </a:extLst>
              </a:tr>
              <a:tr h="334002">
                <a:tc>
                  <a:txBody>
                    <a:bodyPr/>
                    <a:lstStyle/>
                    <a:p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Uppsala, Sweden</a:t>
                      </a:r>
                      <a:endParaRPr lang="en-GB"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Tomas Furmark</a:t>
                      </a:r>
                      <a:endParaRPr lang="en-GB"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+mn-lt"/>
                          <a:cs typeface="Arial" panose="020B0604020202020204" pitchFamily="34" charset="0"/>
                        </a:rPr>
                        <a:t>Ethics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050577"/>
                  </a:ext>
                </a:extLst>
              </a:tr>
              <a:tr h="334002">
                <a:tc>
                  <a:txBody>
                    <a:bodyPr/>
                    <a:lstStyle/>
                    <a:p>
                      <a:r>
                        <a:rPr lang="en-GB" sz="1600">
                          <a:latin typeface="+mn-lt"/>
                          <a:cs typeface="Arial" panose="020B0604020202020204" pitchFamily="34" charset="0"/>
                        </a:rPr>
                        <a:t>Stockholm, Sweden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Kristoffer </a:t>
                      </a:r>
                      <a:r>
                        <a:rPr lang="en-US" sz="16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Månsson</a:t>
                      </a: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GB"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+mn-lt"/>
                          <a:cs typeface="Arial" panose="020B0604020202020204" pitchFamily="34" charset="0"/>
                        </a:rPr>
                        <a:t>ESRs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787034"/>
                  </a:ext>
                </a:extLst>
              </a:tr>
              <a:tr h="351025">
                <a:tc>
                  <a:txBody>
                    <a:bodyPr/>
                    <a:lstStyle/>
                    <a:p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Würzburg, Germany</a:t>
                      </a:r>
                      <a:endParaRPr lang="en-GB"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Philip Tovote</a:t>
                      </a:r>
                      <a:endParaRPr lang="en-GB"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+mn-lt"/>
                          <a:cs typeface="Arial" panose="020B0604020202020204" pitchFamily="34" charset="0"/>
                        </a:rPr>
                        <a:t>Dissemination, Research objective 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767304"/>
                  </a:ext>
                </a:extLst>
              </a:tr>
              <a:tr h="322773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+mn-lt"/>
                          <a:cs typeface="Arial" panose="020B0604020202020204" pitchFamily="34" charset="0"/>
                        </a:rPr>
                        <a:t>Non academic partners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5490014"/>
                  </a:ext>
                </a:extLst>
              </a:tr>
              <a:tr h="322773">
                <a:tc>
                  <a:txBody>
                    <a:bodyPr/>
                    <a:lstStyle/>
                    <a:p>
                      <a:r>
                        <a:rPr lang="en-GB" sz="1600">
                          <a:latin typeface="+mn-lt"/>
                        </a:rPr>
                        <a:t>Industry: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+mn-lt"/>
                        </a:rPr>
                        <a:t>Blackrock Microsystems, </a:t>
                      </a:r>
                      <a:r>
                        <a:rPr lang="en-GB" sz="1600" err="1">
                          <a:latin typeface="+mn-lt"/>
                        </a:rPr>
                        <a:t>Cerevance</a:t>
                      </a:r>
                      <a:r>
                        <a:rPr lang="en-GB" sz="1600">
                          <a:latin typeface="+mn-lt"/>
                        </a:rPr>
                        <a:t>, </a:t>
                      </a:r>
                      <a:r>
                        <a:rPr lang="en-GB" sz="1600" err="1">
                          <a:latin typeface="+mn-lt"/>
                        </a:rPr>
                        <a:t>Inscopix</a:t>
                      </a:r>
                      <a:r>
                        <a:rPr lang="en-GB" sz="1600">
                          <a:latin typeface="+mn-lt"/>
                        </a:rPr>
                        <a:t>, 3Brain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+mn-lt"/>
                        </a:rPr>
                        <a:t>Secondments,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090084"/>
                  </a:ext>
                </a:extLst>
              </a:tr>
              <a:tr h="584082">
                <a:tc>
                  <a:txBody>
                    <a:bodyPr/>
                    <a:lstStyle/>
                    <a:p>
                      <a:r>
                        <a:rPr lang="en-GB" sz="1600">
                          <a:latin typeface="+mn-lt"/>
                        </a:rPr>
                        <a:t>Hospital and charity: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+mn-lt"/>
                        </a:rPr>
                        <a:t>Ataxia UK, DHAG, Euro-Ataxia, Patrick Wild Centre, Rehab </a:t>
                      </a:r>
                      <a:r>
                        <a:rPr lang="en-GB" sz="1600" err="1">
                          <a:latin typeface="+mn-lt"/>
                        </a:rPr>
                        <a:t>Kettwig</a:t>
                      </a:r>
                      <a:r>
                        <a:rPr lang="en-GB" sz="160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Secondments, outreach, patient groups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33265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6591E2D-9F9F-4E23-A510-D623EA4B00BD}"/>
              </a:ext>
            </a:extLst>
          </p:cNvPr>
          <p:cNvSpPr txBox="1"/>
          <p:nvPr/>
        </p:nvSpPr>
        <p:spPr>
          <a:xfrm>
            <a:off x="588476" y="1015819"/>
            <a:ext cx="9948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8 European universities; 9 non-academic partners; 15 early stage researchers; 4.1 million euros over 4 years</a:t>
            </a:r>
            <a:endParaRPr lang="en-GB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FA5DB6E2-2D2B-47F7-96B2-EFCD19DC1F2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5" t="20425" r="12574" b="25040"/>
          <a:stretch/>
        </p:blipFill>
        <p:spPr bwMode="auto">
          <a:xfrm>
            <a:off x="10709008" y="105200"/>
            <a:ext cx="1317976" cy="1206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152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44A00-ED8D-44D8-8AD8-BB066A1D2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384" y="615724"/>
            <a:ext cx="10515600" cy="1325563"/>
          </a:xfrm>
        </p:spPr>
        <p:txBody>
          <a:bodyPr>
            <a:normAutofit/>
          </a:bodyPr>
          <a:lstStyle/>
          <a:p>
            <a:br>
              <a:rPr lang="en-GB" sz="2700"/>
            </a:br>
            <a:r>
              <a:rPr lang="en-GB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1BEF30-9C13-407D-A58C-5B2611666B1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1146" y="892146"/>
            <a:ext cx="8601833" cy="5073707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A650205-E669-434B-875B-A90140EE08E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5" t="20425" r="12574" b="25040"/>
          <a:stretch/>
        </p:blipFill>
        <p:spPr bwMode="auto">
          <a:xfrm>
            <a:off x="10709008" y="105200"/>
            <a:ext cx="1317976" cy="1206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063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52DA-548B-4AFB-B171-D17FE6C1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34" y="485966"/>
            <a:ext cx="9730563" cy="1895727"/>
          </a:xfrm>
        </p:spPr>
        <p:txBody>
          <a:bodyPr>
            <a:normAutofit fontScale="90000"/>
          </a:bodyPr>
          <a:lstStyle/>
          <a:p>
            <a:br>
              <a:rPr lang="en-GB" b="1"/>
            </a:br>
            <a:br>
              <a:rPr lang="en-GB" b="1"/>
            </a:br>
            <a:br>
              <a:rPr lang="en-GB" b="1"/>
            </a:br>
            <a:r>
              <a:rPr lang="en-GB" sz="3100">
                <a:latin typeface="+mn-lt"/>
                <a:ea typeface="Times New Roman" panose="02020603050405020304" pitchFamily="18" charset="0"/>
              </a:rPr>
              <a:t>Our overarching hypothesis is that </a:t>
            </a:r>
            <a:r>
              <a:rPr lang="en-GB" sz="3100" b="1">
                <a:latin typeface="+mn-lt"/>
                <a:ea typeface="Times New Roman" panose="02020603050405020304" pitchFamily="18" charset="0"/>
              </a:rPr>
              <a:t>internal models within the cerebellum regulate emotional behaviours and emotional learning by participating in the computation of prediction error. </a:t>
            </a:r>
            <a:br>
              <a:rPr lang="en-GB" b="1">
                <a:solidFill>
                  <a:srgbClr val="FF0000"/>
                </a:solidFill>
                <a:ea typeface="Times New Roman" panose="02020603050405020304" pitchFamily="18" charset="0"/>
              </a:rPr>
            </a:br>
            <a:br>
              <a:rPr lang="en-GB" b="1"/>
            </a:br>
            <a:br>
              <a:rPr lang="en-GB" b="1"/>
            </a:b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16A8F-3341-4153-80E6-D85B68673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934" y="2509284"/>
            <a:ext cx="10515600" cy="3678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Research objectives:</a:t>
            </a:r>
          </a:p>
          <a:p>
            <a:pPr marL="342900" indent="-342900">
              <a:buAutoNum type="arabicParenR"/>
            </a:pPr>
            <a:r>
              <a:rPr lang="en-GB" sz="2400" b="1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Cerebellar modules and behaviour</a:t>
            </a:r>
            <a:r>
              <a:rPr lang="en-GB" sz="240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 identify the cerebellar modules involved in emotional control; (</a:t>
            </a:r>
            <a:r>
              <a:rPr lang="en-GB" sz="2400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GB" sz="240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ristol)</a:t>
            </a:r>
          </a:p>
          <a:p>
            <a:pPr marL="342900" indent="-342900">
              <a:buAutoNum type="arabicParenR"/>
            </a:pPr>
            <a:r>
              <a:rPr lang="en-GB" sz="2400" b="1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Cerebellar-limbic pathways</a:t>
            </a:r>
            <a:r>
              <a:rPr lang="en-GB" sz="240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 establish how these modules are connected to other nodes of the emotional network; (Paris/Würzburg)</a:t>
            </a:r>
          </a:p>
          <a:p>
            <a:pPr marL="342900" indent="-342900">
              <a:buAutoNum type="arabicParenR"/>
            </a:pPr>
            <a:r>
              <a:rPr lang="en-GB" sz="2400" b="1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Cerebellar computations</a:t>
            </a:r>
            <a:r>
              <a:rPr lang="en-GB" sz="240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 decipher the computational operations taking place in these modules; (</a:t>
            </a:r>
            <a:r>
              <a:rPr lang="en-GB" sz="2400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GB" sz="240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avia)</a:t>
            </a:r>
          </a:p>
          <a:p>
            <a:pPr marL="342900" indent="-342900">
              <a:buAutoNum type="arabicParenR"/>
            </a:pPr>
            <a:r>
              <a:rPr lang="en-GB" sz="2400" b="1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Pathophysiological mechanisms</a:t>
            </a:r>
            <a:r>
              <a:rPr lang="en-GB" sz="2400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d</a:t>
            </a:r>
            <a:r>
              <a:rPr lang="en-GB" sz="240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etermine how changes in cerebellar circuits contribute to emotional disorders. (Essen)</a:t>
            </a:r>
            <a:endParaRPr lang="en-GB" sz="2800" b="1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endParaRPr lang="en-GB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324198-1205-487C-884F-D4F24574C46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5" t="20425" r="12574" b="25040"/>
          <a:stretch/>
        </p:blipFill>
        <p:spPr bwMode="auto">
          <a:xfrm>
            <a:off x="10709008" y="105200"/>
            <a:ext cx="1317976" cy="1206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118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B7D3-CB36-45AA-A914-BD59F0907B7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734494" y="1709700"/>
            <a:ext cx="10776688" cy="4450080"/>
          </a:xfrm>
        </p:spPr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7792" t="25363" r="2250" b="12077"/>
          <a:stretch/>
        </p:blipFill>
        <p:spPr>
          <a:xfrm>
            <a:off x="200291" y="1710112"/>
            <a:ext cx="11845094" cy="463359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00291" y="4458953"/>
            <a:ext cx="11845094" cy="1148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34494" y="4415625"/>
            <a:ext cx="10776689" cy="1108018"/>
          </a:xfrm>
        </p:spPr>
        <p:txBody>
          <a:bodyPr/>
          <a:lstStyle/>
          <a:p>
            <a:r>
              <a:rPr lang="en-US" sz="2500" b="1">
                <a:latin typeface="Calibri"/>
                <a:cs typeface="Calibri"/>
              </a:rPr>
              <a:t>RO1: How do different cerebellar modules contribute to emotional </a:t>
            </a:r>
            <a:r>
              <a:rPr lang="en-US" sz="2500" b="1" err="1">
                <a:latin typeface="Calibri"/>
                <a:cs typeface="Calibri"/>
              </a:rPr>
              <a:t>behaviour</a:t>
            </a:r>
            <a:r>
              <a:rPr lang="en-US" sz="2500" b="1">
                <a:latin typeface="Calibri"/>
                <a:cs typeface="Calibri"/>
              </a:rPr>
              <a:t>? </a:t>
            </a:r>
            <a:endParaRPr lang="en-US" sz="2500">
              <a:ea typeface="+mj-lt"/>
              <a:cs typeface="+mj-lt"/>
            </a:endParaRPr>
          </a:p>
          <a:p>
            <a:pPr algn="ctr"/>
            <a:endParaRPr lang="en-US" sz="2500">
              <a:solidFill>
                <a:srgbClr val="512F5B"/>
              </a:solidFill>
              <a:cs typeface="Segoe UI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215216" y="3878298"/>
            <a:ext cx="27031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>
                <a:solidFill>
                  <a:schemeClr val="bg1"/>
                </a:solidFill>
              </a:rPr>
              <a:t>(Work package 4)</a:t>
            </a:r>
            <a:endParaRPr lang="de-DE" sz="2600" i="1" dirty="0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F97FBDFA-D96C-4344-82F8-6FFEEED3EF7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5" t="20425" r="12574" b="25040"/>
          <a:stretch/>
        </p:blipFill>
        <p:spPr bwMode="auto">
          <a:xfrm>
            <a:off x="10709008" y="105200"/>
            <a:ext cx="1317976" cy="1206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2446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B7D3-CB36-45AA-A914-BD59F0907B76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7792" t="78155" r="2250" b="12077"/>
          <a:stretch/>
        </p:blipFill>
        <p:spPr>
          <a:xfrm>
            <a:off x="200291" y="5620214"/>
            <a:ext cx="11845094" cy="723491"/>
          </a:xfrm>
          <a:prstGeom prst="rect">
            <a:avLst/>
          </a:prstGeom>
        </p:spPr>
      </p:pic>
      <p:sp>
        <p:nvSpPr>
          <p:cNvPr id="8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693816" y="1105879"/>
            <a:ext cx="10776688" cy="4450080"/>
          </a:xfrm>
        </p:spPr>
        <p:txBody>
          <a:bodyPr vert="horz" lIns="0" tIns="18000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>
                <a:solidFill>
                  <a:srgbClr val="6E407C"/>
                </a:solidFill>
                <a:cs typeface="Segoe UI"/>
              </a:rPr>
              <a:t>Rodent studies of brain networks (ESRs 1-5)</a:t>
            </a:r>
            <a:r>
              <a:rPr lang="en-US">
                <a:solidFill>
                  <a:srgbClr val="512F5B"/>
                </a:solidFill>
              </a:rPr>
              <a:t> Cerebellar inter connectivity with  survival circuits (</a:t>
            </a:r>
            <a:r>
              <a:rPr lang="en-US" err="1">
                <a:solidFill>
                  <a:srgbClr val="512F5B"/>
                </a:solidFill>
              </a:rPr>
              <a:t>eg</a:t>
            </a:r>
            <a:r>
              <a:rPr lang="en-US">
                <a:solidFill>
                  <a:srgbClr val="512F5B"/>
                </a:solidFill>
              </a:rPr>
              <a:t> periaqueductal grey, prefrontal cortex and thalamus)</a:t>
            </a:r>
            <a:endParaRPr lang="en-US" b="1">
              <a:solidFill>
                <a:srgbClr val="6E407C"/>
              </a:solidFill>
              <a:cs typeface="Segoe U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>
                <a:solidFill>
                  <a:srgbClr val="6E407C"/>
                </a:solidFill>
                <a:cs typeface="Segoe UI"/>
              </a:rPr>
              <a:t>Neuroanatomical, </a:t>
            </a:r>
            <a:r>
              <a:rPr lang="en-US" b="1" err="1">
                <a:solidFill>
                  <a:srgbClr val="6E407C"/>
                </a:solidFill>
                <a:cs typeface="Segoe UI"/>
              </a:rPr>
              <a:t>behavioural</a:t>
            </a:r>
            <a:r>
              <a:rPr lang="en-US" b="1">
                <a:solidFill>
                  <a:srgbClr val="6E407C"/>
                </a:solidFill>
                <a:cs typeface="Segoe UI"/>
              </a:rPr>
              <a:t>, electrophysiological, imaging and viral manipulation techniques</a:t>
            </a:r>
          </a:p>
        </p:txBody>
      </p:sp>
      <p:sp>
        <p:nvSpPr>
          <p:cNvPr id="4" name="Rechteck 3"/>
          <p:cNvSpPr/>
          <p:nvPr/>
        </p:nvSpPr>
        <p:spPr>
          <a:xfrm>
            <a:off x="914400" y="2765502"/>
            <a:ext cx="3200400" cy="2726203"/>
          </a:xfrm>
          <a:prstGeom prst="rect">
            <a:avLst/>
          </a:prstGeom>
          <a:noFill/>
          <a:ln w="28575">
            <a:solidFill>
              <a:srgbClr val="6E4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979909" y="2768844"/>
            <a:ext cx="3122785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b="1" err="1"/>
              <a:t>Cerebellar</a:t>
            </a:r>
            <a:r>
              <a:rPr lang="de-DE" b="1"/>
              <a:t> </a:t>
            </a:r>
            <a:r>
              <a:rPr lang="de-DE" b="1" err="1"/>
              <a:t>involvement</a:t>
            </a:r>
            <a:r>
              <a:rPr lang="de-DE" b="1"/>
              <a:t> in </a:t>
            </a:r>
            <a:endParaRPr lang="de-DE" b="1">
              <a:cs typeface="Segoe UI"/>
            </a:endParaRPr>
          </a:p>
          <a:p>
            <a:pPr algn="ctr"/>
            <a:r>
              <a:rPr lang="de-DE" b="1"/>
              <a:t>fear conditioning and extinction</a:t>
            </a:r>
            <a:endParaRPr lang="de-DE" b="1">
              <a:cs typeface="Segoe UI"/>
            </a:endParaRPr>
          </a:p>
          <a:p>
            <a:endParaRPr lang="de-DE" sz="1400" b="1">
              <a:cs typeface="Segoe UI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113409" y="3874723"/>
            <a:ext cx="3007444" cy="11387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rgbClr val="512F5B"/>
                </a:solidFill>
              </a:rPr>
              <a:t>ESRs 1 and 2: Paris</a:t>
            </a:r>
          </a:p>
          <a:p>
            <a:endParaRPr lang="en-US">
              <a:solidFill>
                <a:srgbClr val="512F5B"/>
              </a:solidFill>
            </a:endParaRPr>
          </a:p>
          <a:p>
            <a:r>
              <a:rPr lang="en-US">
                <a:solidFill>
                  <a:srgbClr val="512F5B"/>
                </a:solidFill>
              </a:rPr>
              <a:t>ESR 4: Pavia</a:t>
            </a:r>
            <a:endParaRPr lang="en-US"/>
          </a:p>
          <a:p>
            <a:endParaRPr lang="en-US" sz="1400">
              <a:solidFill>
                <a:srgbClr val="050505"/>
              </a:solidFill>
            </a:endParaRPr>
          </a:p>
        </p:txBody>
      </p:sp>
      <p:sp>
        <p:nvSpPr>
          <p:cNvPr id="12" name="Rechteck 3">
            <a:extLst>
              <a:ext uri="{FF2B5EF4-FFF2-40B4-BE49-F238E27FC236}">
                <a16:creationId xmlns:a16="http://schemas.microsoft.com/office/drawing/2014/main" id="{170D6A1A-71C7-44E7-B7DE-4B7A0E4D7159}"/>
              </a:ext>
            </a:extLst>
          </p:cNvPr>
          <p:cNvSpPr/>
          <p:nvPr/>
        </p:nvSpPr>
        <p:spPr>
          <a:xfrm>
            <a:off x="4205391" y="2765500"/>
            <a:ext cx="3200400" cy="2726203"/>
          </a:xfrm>
          <a:prstGeom prst="rect">
            <a:avLst/>
          </a:prstGeom>
          <a:noFill/>
          <a:ln w="28575">
            <a:solidFill>
              <a:srgbClr val="6E4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2">
            <a:extLst>
              <a:ext uri="{FF2B5EF4-FFF2-40B4-BE49-F238E27FC236}">
                <a16:creationId xmlns:a16="http://schemas.microsoft.com/office/drawing/2014/main" id="{AA8D136C-AFDD-4109-A94B-FCCD5780CE96}"/>
              </a:ext>
            </a:extLst>
          </p:cNvPr>
          <p:cNvSpPr txBox="1"/>
          <p:nvPr/>
        </p:nvSpPr>
        <p:spPr>
          <a:xfrm>
            <a:off x="4396260" y="2764856"/>
            <a:ext cx="2914388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b="1" err="1"/>
              <a:t>Cerebellar</a:t>
            </a:r>
            <a:r>
              <a:rPr lang="de-DE" b="1"/>
              <a:t> </a:t>
            </a:r>
            <a:r>
              <a:rPr lang="de-DE" b="1" err="1"/>
              <a:t>involvement</a:t>
            </a:r>
            <a:r>
              <a:rPr lang="de-DE" b="1"/>
              <a:t> in </a:t>
            </a:r>
            <a:endParaRPr lang="de-DE" b="1">
              <a:cs typeface="Segoe UI"/>
            </a:endParaRPr>
          </a:p>
          <a:p>
            <a:pPr algn="ctr"/>
            <a:r>
              <a:rPr lang="de-DE" b="1"/>
              <a:t>defensive states</a:t>
            </a:r>
            <a:endParaRPr lang="de-DE" b="1">
              <a:cs typeface="Segoe UI"/>
            </a:endParaRPr>
          </a:p>
          <a:p>
            <a:endParaRPr lang="de-DE" sz="1400" b="1">
              <a:cs typeface="Segoe UI"/>
            </a:endParaRPr>
          </a:p>
        </p:txBody>
      </p:sp>
      <p:sp>
        <p:nvSpPr>
          <p:cNvPr id="16" name="Rechteck 14">
            <a:extLst>
              <a:ext uri="{FF2B5EF4-FFF2-40B4-BE49-F238E27FC236}">
                <a16:creationId xmlns:a16="http://schemas.microsoft.com/office/drawing/2014/main" id="{A13AF2E8-D0F2-4AF0-B3BE-3088A491E265}"/>
              </a:ext>
            </a:extLst>
          </p:cNvPr>
          <p:cNvSpPr/>
          <p:nvPr/>
        </p:nvSpPr>
        <p:spPr>
          <a:xfrm>
            <a:off x="4785628" y="4123602"/>
            <a:ext cx="312157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rgbClr val="512F5B"/>
                </a:solidFill>
              </a:rPr>
              <a:t>ESR 3: Wurzburg</a:t>
            </a:r>
            <a:endParaRPr lang="en-US" sz="1400">
              <a:solidFill>
                <a:srgbClr val="050505"/>
              </a:solidFill>
            </a:endParaRPr>
          </a:p>
        </p:txBody>
      </p:sp>
      <p:sp>
        <p:nvSpPr>
          <p:cNvPr id="17" name="Rechteck 3">
            <a:extLst>
              <a:ext uri="{FF2B5EF4-FFF2-40B4-BE49-F238E27FC236}">
                <a16:creationId xmlns:a16="http://schemas.microsoft.com/office/drawing/2014/main" id="{154B6E21-DAFB-4792-B6EC-972067C8CDAC}"/>
              </a:ext>
            </a:extLst>
          </p:cNvPr>
          <p:cNvSpPr/>
          <p:nvPr/>
        </p:nvSpPr>
        <p:spPr>
          <a:xfrm>
            <a:off x="7709741" y="2786291"/>
            <a:ext cx="3200400" cy="2726203"/>
          </a:xfrm>
          <a:prstGeom prst="rect">
            <a:avLst/>
          </a:prstGeom>
          <a:noFill/>
          <a:ln w="28575">
            <a:solidFill>
              <a:srgbClr val="6E4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2">
            <a:extLst>
              <a:ext uri="{FF2B5EF4-FFF2-40B4-BE49-F238E27FC236}">
                <a16:creationId xmlns:a16="http://schemas.microsoft.com/office/drawing/2014/main" id="{2F9D062E-86D7-4D62-9EF1-DC64255C33E5}"/>
              </a:ext>
            </a:extLst>
          </p:cNvPr>
          <p:cNvSpPr txBox="1"/>
          <p:nvPr/>
        </p:nvSpPr>
        <p:spPr>
          <a:xfrm>
            <a:off x="7765609" y="2811388"/>
            <a:ext cx="2914388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b="1" err="1"/>
              <a:t>Cerebellar</a:t>
            </a:r>
            <a:r>
              <a:rPr lang="de-DE" b="1"/>
              <a:t> </a:t>
            </a:r>
            <a:r>
              <a:rPr lang="de-DE" b="1" err="1"/>
              <a:t>involvement</a:t>
            </a:r>
            <a:r>
              <a:rPr lang="de-DE" b="1"/>
              <a:t> in </a:t>
            </a:r>
            <a:endParaRPr lang="de-DE" b="1">
              <a:cs typeface="Segoe UI"/>
            </a:endParaRPr>
          </a:p>
          <a:p>
            <a:pPr algn="ctr"/>
            <a:r>
              <a:rPr lang="de-DE" b="1"/>
              <a:t>anxiety phenotype</a:t>
            </a:r>
            <a:endParaRPr lang="de-DE" b="1">
              <a:cs typeface="Segoe UI"/>
            </a:endParaRPr>
          </a:p>
          <a:p>
            <a:endParaRPr lang="de-DE" sz="1400" b="1">
              <a:cs typeface="Segoe UI"/>
            </a:endParaRPr>
          </a:p>
        </p:txBody>
      </p:sp>
      <p:sp>
        <p:nvSpPr>
          <p:cNvPr id="19" name="Rechteck 14">
            <a:extLst>
              <a:ext uri="{FF2B5EF4-FFF2-40B4-BE49-F238E27FC236}">
                <a16:creationId xmlns:a16="http://schemas.microsoft.com/office/drawing/2014/main" id="{15BE94EF-A954-49B2-BB84-176C3787B7A9}"/>
              </a:ext>
            </a:extLst>
          </p:cNvPr>
          <p:cNvSpPr/>
          <p:nvPr/>
        </p:nvSpPr>
        <p:spPr>
          <a:xfrm>
            <a:off x="8447397" y="4114388"/>
            <a:ext cx="268761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rgbClr val="512F5B"/>
                </a:solidFill>
              </a:rPr>
              <a:t>ESR 5: Bristol</a:t>
            </a:r>
            <a:endParaRPr lang="en-US" sz="1400">
              <a:solidFill>
                <a:srgbClr val="05050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5B8968-6BE3-493D-84F2-F2546CF12AB3}"/>
              </a:ext>
            </a:extLst>
          </p:cNvPr>
          <p:cNvSpPr txBox="1"/>
          <p:nvPr/>
        </p:nvSpPr>
        <p:spPr>
          <a:xfrm>
            <a:off x="2107194" y="5811475"/>
            <a:ext cx="8639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Calibri"/>
                <a:cs typeface="Calibri"/>
              </a:rPr>
              <a:t>RO1: How do different cerebellar modules contribute to emotional </a:t>
            </a:r>
            <a:r>
              <a:rPr lang="en-US" sz="1800" b="1" err="1">
                <a:solidFill>
                  <a:schemeClr val="bg1"/>
                </a:solidFill>
                <a:latin typeface="Calibri"/>
                <a:cs typeface="Calibri"/>
              </a:rPr>
              <a:t>behaviour</a:t>
            </a:r>
            <a:r>
              <a:rPr lang="en-US" sz="1800" b="1">
                <a:solidFill>
                  <a:schemeClr val="bg1"/>
                </a:solidFill>
                <a:latin typeface="Calibri"/>
                <a:cs typeface="Calibri"/>
              </a:rPr>
              <a:t>? </a:t>
            </a:r>
            <a:endParaRPr lang="en-US" sz="1800">
              <a:solidFill>
                <a:schemeClr val="bg1"/>
              </a:solidFill>
              <a:ea typeface="+mj-lt"/>
              <a:cs typeface="+mj-lt"/>
            </a:endParaRP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BD7B8F-9C7D-4DF7-959D-F64CC9B1424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5" t="20425" r="12574" b="25040"/>
          <a:stretch/>
        </p:blipFill>
        <p:spPr bwMode="auto">
          <a:xfrm>
            <a:off x="10709008" y="105200"/>
            <a:ext cx="1317976" cy="1206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1136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B1076"/>
      </a:accent1>
      <a:accent2>
        <a:srgbClr val="F392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N powerpoint presentation" id="{4636E324-820D-4D29-9340-78708B6AFD01}" vid="{7966D69A-8734-49B2-9ADB-9ECBC4C3AF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ichard xmlns="b7e43491-c19e-47fe-b1f1-0b496e7d9b6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0371671CB80469EDF2C65EFE30D64" ma:contentTypeVersion="14" ma:contentTypeDescription="Create a new document." ma:contentTypeScope="" ma:versionID="4ce926501aa5b4c0e63442790a5b41b6">
  <xsd:schema xmlns:xsd="http://www.w3.org/2001/XMLSchema" xmlns:xs="http://www.w3.org/2001/XMLSchema" xmlns:p="http://schemas.microsoft.com/office/2006/metadata/properties" xmlns:ns2="b7e43491-c19e-47fe-b1f1-0b496e7d9b6f" xmlns:ns3="87f32df7-2720-48cf-9026-6f7488931640" targetNamespace="http://schemas.microsoft.com/office/2006/metadata/properties" ma:root="true" ma:fieldsID="625cbba5828a2585da0bab1b30c0b109" ns2:_="" ns3:_="">
    <xsd:import namespace="b7e43491-c19e-47fe-b1f1-0b496e7d9b6f"/>
    <xsd:import namespace="87f32df7-2720-48cf-9026-6f74889316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Richard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43491-c19e-47fe-b1f1-0b496e7d9b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Richard" ma:index="19" nillable="true" ma:displayName="Richard" ma:description="Not ESR5" ma:format="Dropdown" ma:internalName="Richard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32df7-2720-48cf-9026-6f748893164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355FF1-E6FC-4977-BA9C-0DBFED84B0D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87f32df7-2720-48cf-9026-6f7488931640"/>
    <ds:schemaRef ds:uri="b7e43491-c19e-47fe-b1f1-0b496e7d9b6f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584DAC9-2F0A-4862-B19D-E3B23D2E8C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0DAC77-6C13-47B2-8E8D-22584AA49E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e43491-c19e-47fe-b1f1-0b496e7d9b6f"/>
    <ds:schemaRef ds:uri="87f32df7-2720-48cf-9026-6f74889316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CEN powerpoint presentation</Template>
  <TotalTime>0</TotalTime>
  <Words>712</Words>
  <Application>Microsoft Office PowerPoint</Application>
  <PresentationFormat>Widescreen</PresentationFormat>
  <Paragraphs>149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Open Sans</vt:lpstr>
      <vt:lpstr>Segoe UI</vt:lpstr>
      <vt:lpstr>Wingdings</vt:lpstr>
      <vt:lpstr>Office Theme</vt:lpstr>
      <vt:lpstr>European Virtual Institute  to study the neural basis of emotion   </vt:lpstr>
      <vt:lpstr>PowerPoint Presentation</vt:lpstr>
      <vt:lpstr>Kick off meeting</vt:lpstr>
      <vt:lpstr>Key aims of the consortium:</vt:lpstr>
      <vt:lpstr>CEN consortium in numbers:</vt:lpstr>
      <vt:lpstr>  </vt:lpstr>
      <vt:lpstr>   Our overarching hypothesis is that internal models within the cerebellum regulate emotional behaviours and emotional learning by participating in the computation of prediction error.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Walter</dc:creator>
  <cp:lastModifiedBy>Vicky Walter</cp:lastModifiedBy>
  <cp:revision>1</cp:revision>
  <dcterms:created xsi:type="dcterms:W3CDTF">2022-01-18T09:28:41Z</dcterms:created>
  <dcterms:modified xsi:type="dcterms:W3CDTF">2022-02-07T14:33:21Z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0x0101004060371671CB80469EDF2C65EFE30D64</vt:lpwstr>
  </property>
</Properties>
</file>