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8"/>
  </p:notesMasterIdLst>
  <p:sldIdLst>
    <p:sldId id="257" r:id="rId2"/>
    <p:sldId id="279" r:id="rId3"/>
    <p:sldId id="277" r:id="rId4"/>
    <p:sldId id="258" r:id="rId5"/>
    <p:sldId id="259" r:id="rId6"/>
    <p:sldId id="262" r:id="rId7"/>
    <p:sldId id="278" r:id="rId8"/>
    <p:sldId id="263" r:id="rId9"/>
    <p:sldId id="276" r:id="rId10"/>
    <p:sldId id="265" r:id="rId11"/>
    <p:sldId id="266" r:id="rId12"/>
    <p:sldId id="270" r:id="rId13"/>
    <p:sldId id="268" r:id="rId14"/>
    <p:sldId id="272" r:id="rId15"/>
    <p:sldId id="28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75"/>
    <a:srgbClr val="291F7E"/>
    <a:srgbClr val="FBB7D7"/>
    <a:srgbClr val="A399F1"/>
    <a:srgbClr val="E06672"/>
    <a:srgbClr val="1C0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1DAC4-F90D-411B-8156-3E577B8609B8}" v="5" dt="2022-02-07T14:30:46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03" autoAdjust="0"/>
  </p:normalViewPr>
  <p:slideViewPr>
    <p:cSldViewPr snapToGrid="0">
      <p:cViewPr varScale="1">
        <p:scale>
          <a:sx n="88" d="100"/>
          <a:sy n="88" d="100"/>
        </p:scale>
        <p:origin x="14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BE3D2-CC6B-4EB8-8119-E8DBD7B8D0C0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B672E-7107-4A06-8F32-895E42948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5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17461-5D3A-4656-BEBB-7557324006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8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672E-7107-4A06-8F32-895E429483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4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672E-7107-4A06-8F32-895E429483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8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672E-7107-4A06-8F32-895E429483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6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672E-7107-4A06-8F32-895E429483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672E-7107-4A06-8F32-895E429483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2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672E-7107-4A06-8F32-895E4294836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9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672E-7107-4A06-8F32-895E4294836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8A3F-85CF-419C-930F-691AABF86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F692F-F3FC-4834-8E2E-68FFC4FF6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9BC5-9333-4DBC-80B6-1D84B913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0A90E-B050-439B-8A65-AED5DB25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186B-832F-4E4E-A3E9-33CFDE8C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8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4A53-6F2F-4765-A970-5AC3C05E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C2A09-3509-43F3-BABC-C6206217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C355-6A35-4FA3-9DA6-6F4B31CE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24F1-9A68-4E75-B9C5-9E4ACE5D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B24C-B997-4F2C-A620-358C6F15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6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E0F9B-BBF9-4FE3-B655-3506694C1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061FB-DA3C-4DA8-AAAF-6028EE5C9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DE196-2849-422A-95D2-B2FD93BD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8397-E6EF-4590-A657-E50301F9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67FE-1F8F-48A8-8F6B-251DD8C0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1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AD6F-8A0C-4D2D-8B96-C6513888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D93F-B559-4955-8B47-6714BE3E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93F8C-BE58-40C1-ACF8-AE019A13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996C-72B9-4AE0-AF82-0F84BD2D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FA4C-BFC4-4946-ABCE-9CC2599E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6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46EE-4F87-44F2-B7ED-A2593820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FB2D-9AC2-4C8E-BF86-5922F2FD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D38C-E056-40C8-AE82-16B5A31C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07DAA-A921-401C-8D88-63F91557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3DC04-CDB8-4190-B5D2-5D03FEFA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8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B899-9458-4AB5-BCFE-3B868620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FEBF-856C-496A-BF82-94705A13E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20550-87DD-40FB-8C37-FE6D029EB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DB1F-4EE4-4951-918A-5032FEBA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CCB7-5562-4430-9078-04849B01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5FE66-6A4F-4AF2-874F-F20C1043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7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9968-E959-41BC-AC8E-620E2B71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F0EA8-004E-4600-97F7-1367107A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5571E-CB40-4954-B610-2A51FB87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F4843-6D65-42EB-8CF7-C4F30BBE5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3F022-BBD8-477E-88ED-4D2E7DA4B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F0599-5B7D-4587-900B-11580BFC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12D40-C6A3-4C9A-802D-87B0477A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01DBC-48F9-43DF-84C6-3E4AD876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0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7523-40C3-4FC9-BC55-196F73B4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E62D-1ECD-458E-9CD7-E6F23F09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2E526-31F2-445D-8BAF-124FF9EE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DDE20-389D-4703-B31B-81718EDB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2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C6F9A-2F9D-447A-B1F1-73E19801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79FF2-EF96-45F4-BEBA-520DCCDB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08501-1C7D-49BB-855D-88FEB466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1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2E85-0B0C-4F4F-89CA-F07CEAEC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3F6C-86B3-47E4-960A-4CC142588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170CB-5E91-438E-B721-8E6D2B6E3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59A3E-AA07-4115-B678-73CA821D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1FABC-19F2-4A08-A22F-FF9F0F29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ED253-006A-4287-B532-17DC3E32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8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20E-78F8-4075-AAA0-A7CE930D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9ACA0-53AE-46AA-8326-FB25CD9C9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A1E74-DEEF-4501-AD25-47F17E7B9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97F36-C8CA-4C2A-AC04-BF5C7E32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0C612-C4BB-4471-8A6F-B4D1D3F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4B417-91A0-4783-9EDD-8705EEB5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18609-6D68-4078-8761-80E67A4D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3AE8B-5240-46BA-A541-AA4728D3E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B058-B162-4212-85A4-8A7A4D308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73FBC-DBAB-4E66-8F08-8F7CDF02B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4DE8-CD9B-49EC-8331-58F2B5562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9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F59FE8-1DE8-4D8D-A512-D1CD3652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6879"/>
            <a:ext cx="9144000" cy="1138259"/>
          </a:xfrm>
        </p:spPr>
        <p:txBody>
          <a:bodyPr>
            <a:normAutofit fontScale="70000" lnSpcReduction="20000"/>
          </a:bodyPr>
          <a:lstStyle/>
          <a:p>
            <a:r>
              <a:rPr lang="en-GB" sz="57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Network Meeting</a:t>
            </a:r>
          </a:p>
          <a:p>
            <a:r>
              <a:rPr lang="en-GB" sz="5700" b="1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GB" sz="5700" b="1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rd</a:t>
            </a:r>
            <a:r>
              <a:rPr lang="en-GB" sz="5700" b="1" dirty="0">
                <a:solidFill>
                  <a:srgbClr val="000000"/>
                </a:solidFill>
                <a:ea typeface="Times New Roman" panose="02020603050405020304" pitchFamily="18" charset="0"/>
              </a:rPr>
              <a:t> February 2022</a:t>
            </a:r>
            <a:endParaRPr lang="en-GB" sz="57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127FAA-D864-49CE-A9A8-7948AD85834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3360" y="183289"/>
            <a:ext cx="3757807" cy="3439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F33E6F9-D0F6-49AB-A340-E46032F78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67" y="5992389"/>
            <a:ext cx="3641134" cy="7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BD7FBA-9919-4DC2-A6BD-EA0F36D7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9307"/>
              </p:ext>
            </p:extLst>
          </p:nvPr>
        </p:nvGraphicFramePr>
        <p:xfrm>
          <a:off x="458652" y="1243852"/>
          <a:ext cx="11274696" cy="5012690"/>
        </p:xfrm>
        <a:graphic>
          <a:graphicData uri="http://schemas.openxmlformats.org/drawingml/2006/table">
            <a:tbl>
              <a:tblPr firstRow="1" bandRow="1"/>
              <a:tblGrid>
                <a:gridCol w="1512388">
                  <a:extLst>
                    <a:ext uri="{9D8B030D-6E8A-4147-A177-3AD203B41FA5}">
                      <a16:colId xmlns:a16="http://schemas.microsoft.com/office/drawing/2014/main" val="243771502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3319710230"/>
                    </a:ext>
                  </a:extLst>
                </a:gridCol>
                <a:gridCol w="2001629">
                  <a:extLst>
                    <a:ext uri="{9D8B030D-6E8A-4147-A177-3AD203B41FA5}">
                      <a16:colId xmlns:a16="http://schemas.microsoft.com/office/drawing/2014/main" val="1823023071"/>
                    </a:ext>
                  </a:extLst>
                </a:gridCol>
                <a:gridCol w="410645">
                  <a:extLst>
                    <a:ext uri="{9D8B030D-6E8A-4147-A177-3AD203B41FA5}">
                      <a16:colId xmlns:a16="http://schemas.microsoft.com/office/drawing/2014/main" val="3889362214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402754846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379117163"/>
                    </a:ext>
                  </a:extLst>
                </a:gridCol>
                <a:gridCol w="1911773">
                  <a:extLst>
                    <a:ext uri="{9D8B030D-6E8A-4147-A177-3AD203B41FA5}">
                      <a16:colId xmlns:a16="http://schemas.microsoft.com/office/drawing/2014/main" val="2321223896"/>
                    </a:ext>
                  </a:extLst>
                </a:gridCol>
                <a:gridCol w="491793">
                  <a:extLst>
                    <a:ext uri="{9D8B030D-6E8A-4147-A177-3AD203B41FA5}">
                      <a16:colId xmlns:a16="http://schemas.microsoft.com/office/drawing/2014/main" val="4213069038"/>
                    </a:ext>
                  </a:extLst>
                </a:gridCol>
                <a:gridCol w="1994262">
                  <a:extLst>
                    <a:ext uri="{9D8B030D-6E8A-4147-A177-3AD203B41FA5}">
                      <a16:colId xmlns:a16="http://schemas.microsoft.com/office/drawing/2014/main" val="186031838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395032"/>
                    </a:ext>
                  </a:extLst>
                </a:gridCol>
              </a:tblGrid>
              <a:tr h="475354"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WP1 Management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WP2 ESR Development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WP3 Ethics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WP 4-7 Research Objectives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WP8 Dissemination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2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Supervisory Board reps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Jul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Career Development Plan for each ESR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Jun 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Humans – informed consent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Oct 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Presentation at international conference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r>
                        <a:rPr lang="en-GB" sz="1400" u="none" strike="noStrike">
                          <a:effectLst/>
                        </a:rPr>
                        <a:t>ay 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Establish CEN identity (logo, templates etc.)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Jul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Consortium Agreement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Nov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Joint review article by ESRs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Nov 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Data processing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Oct 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Develop manuscripts for submission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May 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Establish website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Aug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8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Advertisements of ESR posts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Aug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Mini symposium proposal submitted to SFN 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r>
                        <a:rPr lang="en-GB" sz="1400" u="none" strike="noStrike">
                          <a:effectLst/>
                        </a:rPr>
                        <a:t>ay 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Animals - authorisations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Sep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Press releases for CEN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Jul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9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Data Manage-ment Plan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</a:t>
                      </a:r>
                      <a:r>
                        <a:rPr lang="en-GB" sz="1400" u="none" strike="noStrike">
                          <a:effectLst/>
                        </a:rPr>
                        <a:t>ov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Publication for a lay readership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May 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Facilities - authorisations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Sep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Active participation in Brain Awareness Week campaign 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May 22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42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Progress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J</a:t>
                      </a:r>
                      <a:r>
                        <a:rPr lang="en-GB" sz="1400" u="none" strike="noStrike">
                          <a:effectLst/>
                        </a:rPr>
                        <a:t>un 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GB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Ethics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Feb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30873"/>
                  </a:ext>
                </a:extLst>
              </a:tr>
              <a:tr h="453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Potential inputs for policy feedback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May 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GB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Ethics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r>
                        <a:rPr lang="en-GB" sz="1400" u="none" strike="noStrike">
                          <a:effectLst/>
                        </a:rPr>
                        <a:t>ay 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3114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Ethics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May 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86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146133-0CF4-4680-8232-6E664C1527B8}"/>
              </a:ext>
            </a:extLst>
          </p:cNvPr>
          <p:cNvSpPr txBox="1"/>
          <p:nvPr/>
        </p:nvSpPr>
        <p:spPr>
          <a:xfrm>
            <a:off x="3414445" y="616447"/>
            <a:ext cx="53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Continuous Reporting - Deliverables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1362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BD7FBA-9919-4DC2-A6BD-EA0F36D7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612270"/>
              </p:ext>
            </p:extLst>
          </p:nvPr>
        </p:nvGraphicFramePr>
        <p:xfrm>
          <a:off x="458652" y="1243852"/>
          <a:ext cx="11274696" cy="5012690"/>
        </p:xfrm>
        <a:graphic>
          <a:graphicData uri="http://schemas.openxmlformats.org/drawingml/2006/table">
            <a:tbl>
              <a:tblPr firstRow="1" bandRow="1"/>
              <a:tblGrid>
                <a:gridCol w="1512388">
                  <a:extLst>
                    <a:ext uri="{9D8B030D-6E8A-4147-A177-3AD203B41FA5}">
                      <a16:colId xmlns:a16="http://schemas.microsoft.com/office/drawing/2014/main" val="243771502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3319710230"/>
                    </a:ext>
                  </a:extLst>
                </a:gridCol>
                <a:gridCol w="2001629">
                  <a:extLst>
                    <a:ext uri="{9D8B030D-6E8A-4147-A177-3AD203B41FA5}">
                      <a16:colId xmlns:a16="http://schemas.microsoft.com/office/drawing/2014/main" val="1823023071"/>
                    </a:ext>
                  </a:extLst>
                </a:gridCol>
                <a:gridCol w="410645">
                  <a:extLst>
                    <a:ext uri="{9D8B030D-6E8A-4147-A177-3AD203B41FA5}">
                      <a16:colId xmlns:a16="http://schemas.microsoft.com/office/drawing/2014/main" val="3889362214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402754846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379117163"/>
                    </a:ext>
                  </a:extLst>
                </a:gridCol>
                <a:gridCol w="1911773">
                  <a:extLst>
                    <a:ext uri="{9D8B030D-6E8A-4147-A177-3AD203B41FA5}">
                      <a16:colId xmlns:a16="http://schemas.microsoft.com/office/drawing/2014/main" val="2321223896"/>
                    </a:ext>
                  </a:extLst>
                </a:gridCol>
                <a:gridCol w="491793">
                  <a:extLst>
                    <a:ext uri="{9D8B030D-6E8A-4147-A177-3AD203B41FA5}">
                      <a16:colId xmlns:a16="http://schemas.microsoft.com/office/drawing/2014/main" val="4213069038"/>
                    </a:ext>
                  </a:extLst>
                </a:gridCol>
                <a:gridCol w="1994262">
                  <a:extLst>
                    <a:ext uri="{9D8B030D-6E8A-4147-A177-3AD203B41FA5}">
                      <a16:colId xmlns:a16="http://schemas.microsoft.com/office/drawing/2014/main" val="186031838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395032"/>
                    </a:ext>
                  </a:extLst>
                </a:gridCol>
              </a:tblGrid>
              <a:tr h="475354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WP1 Management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WP2 ESR Development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WP3 Ethics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WP 4-7 Research Objectives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WP8 Dissemination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2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Supervisory Board reps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Jul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Career Development Plan for each ESR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Jun 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Humans – informed consent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Oct 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Presentation at international conference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r>
                        <a:rPr lang="en-GB" sz="1400" u="none" strike="noStrike" dirty="0">
                          <a:effectLst/>
                        </a:rPr>
                        <a:t>ay 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Establish CEN identity (logo, templates etc.)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Jul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Consortium Agreement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Nov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Joint review article by ESRs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Nov 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Data processing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Oct 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Develop manuscripts for submission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May 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Establish website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Aug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8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Advertisements of ESR posts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Aug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Mini symposium proposal submitted to SFN 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r>
                        <a:rPr lang="en-GB" sz="1400" u="none" strike="noStrike" dirty="0">
                          <a:effectLst/>
                        </a:rPr>
                        <a:t>ay 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Animals - authorisations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Sep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Press releases for CEN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Jul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9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Data Manage-</a:t>
                      </a:r>
                      <a:r>
                        <a:rPr lang="en-GB" sz="1600" u="none" strike="noStrike" dirty="0" err="1">
                          <a:effectLst/>
                        </a:rPr>
                        <a:t>ment</a:t>
                      </a:r>
                      <a:r>
                        <a:rPr lang="en-GB" sz="1600" u="none" strike="noStrike" dirty="0">
                          <a:effectLst/>
                        </a:rPr>
                        <a:t> Plan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r>
                        <a:rPr lang="en-GB" sz="1400" u="none" strike="noStrike" dirty="0" err="1">
                          <a:effectLst/>
                        </a:rPr>
                        <a:t>ov</a:t>
                      </a:r>
                      <a:r>
                        <a:rPr lang="en-GB" sz="1400" u="none" strike="noStrike" dirty="0">
                          <a:effectLst/>
                        </a:rPr>
                        <a:t> 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Publication for a lay readership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May 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Facilities - authorisations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Sep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Active participation in Brain Awareness Week campaign 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May 22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42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Progress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J</a:t>
                      </a:r>
                      <a:r>
                        <a:rPr lang="en-GB" sz="1400" u="none" strike="noStrike" dirty="0">
                          <a:effectLst/>
                        </a:rPr>
                        <a:t>un 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GB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Ethics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Feb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30873"/>
                  </a:ext>
                </a:extLst>
              </a:tr>
              <a:tr h="453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Potential inputs for policy feedback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May 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GB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Ethics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r>
                        <a:rPr lang="en-GB" sz="1400" u="none" strike="noStrike" dirty="0">
                          <a:effectLst/>
                        </a:rPr>
                        <a:t>ay 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3114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Ethics report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May 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86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146133-0CF4-4680-8232-6E664C1527B8}"/>
              </a:ext>
            </a:extLst>
          </p:cNvPr>
          <p:cNvSpPr txBox="1"/>
          <p:nvPr/>
        </p:nvSpPr>
        <p:spPr>
          <a:xfrm>
            <a:off x="3414445" y="616447"/>
            <a:ext cx="53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Continuous Reporting – Deliverables</a:t>
            </a:r>
            <a:endParaRPr lang="en-GB" sz="2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2E3929-8B6E-49C4-8288-14345DDAFFF6}"/>
              </a:ext>
            </a:extLst>
          </p:cNvPr>
          <p:cNvSpPr/>
          <p:nvPr/>
        </p:nvSpPr>
        <p:spPr>
          <a:xfrm>
            <a:off x="355600" y="4529667"/>
            <a:ext cx="2159000" cy="643467"/>
          </a:xfrm>
          <a:prstGeom prst="ellipse">
            <a:avLst/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AAE9A5-FA38-428C-8309-5A2F76DD3F47}"/>
              </a:ext>
            </a:extLst>
          </p:cNvPr>
          <p:cNvSpPr/>
          <p:nvPr/>
        </p:nvSpPr>
        <p:spPr>
          <a:xfrm>
            <a:off x="2184399" y="1921559"/>
            <a:ext cx="2810933" cy="643467"/>
          </a:xfrm>
          <a:prstGeom prst="ellipse">
            <a:avLst/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FD4EC7-F462-41A2-AE7C-841BCDA0EB95}"/>
              </a:ext>
            </a:extLst>
          </p:cNvPr>
          <p:cNvSpPr/>
          <p:nvPr/>
        </p:nvSpPr>
        <p:spPr>
          <a:xfrm>
            <a:off x="4639732" y="4529666"/>
            <a:ext cx="2599267" cy="643467"/>
          </a:xfrm>
          <a:prstGeom prst="ellipse">
            <a:avLst/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FBFBC8-A109-4878-A0B5-0222C3884497}"/>
              </a:ext>
            </a:extLst>
          </p:cNvPr>
          <p:cNvSpPr/>
          <p:nvPr/>
        </p:nvSpPr>
        <p:spPr>
          <a:xfrm>
            <a:off x="8991599" y="3750197"/>
            <a:ext cx="2929468" cy="889536"/>
          </a:xfrm>
          <a:prstGeom prst="ellipse">
            <a:avLst/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6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5434F-5213-4DFE-894D-FAA147B26FBC}"/>
              </a:ext>
            </a:extLst>
          </p:cNvPr>
          <p:cNvSpPr txBox="1"/>
          <p:nvPr/>
        </p:nvSpPr>
        <p:spPr>
          <a:xfrm>
            <a:off x="3414445" y="616447"/>
            <a:ext cx="53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Continuous Reporting – Milestones</a:t>
            </a:r>
            <a:endParaRPr lang="en-GB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1E2BC-DCF9-441D-8B61-C658F76A5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30310"/>
              </p:ext>
            </p:extLst>
          </p:nvPr>
        </p:nvGraphicFramePr>
        <p:xfrm>
          <a:off x="1345915" y="1417834"/>
          <a:ext cx="9760449" cy="466078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11020">
                  <a:extLst>
                    <a:ext uri="{9D8B030D-6E8A-4147-A177-3AD203B41FA5}">
                      <a16:colId xmlns:a16="http://schemas.microsoft.com/office/drawing/2014/main" val="2142446921"/>
                    </a:ext>
                  </a:extLst>
                </a:gridCol>
                <a:gridCol w="3380198">
                  <a:extLst>
                    <a:ext uri="{9D8B030D-6E8A-4147-A177-3AD203B41FA5}">
                      <a16:colId xmlns:a16="http://schemas.microsoft.com/office/drawing/2014/main" val="225516640"/>
                    </a:ext>
                  </a:extLst>
                </a:gridCol>
                <a:gridCol w="1119883">
                  <a:extLst>
                    <a:ext uri="{9D8B030D-6E8A-4147-A177-3AD203B41FA5}">
                      <a16:colId xmlns:a16="http://schemas.microsoft.com/office/drawing/2014/main" val="1626046304"/>
                    </a:ext>
                  </a:extLst>
                </a:gridCol>
                <a:gridCol w="1849348">
                  <a:extLst>
                    <a:ext uri="{9D8B030D-6E8A-4147-A177-3AD203B41FA5}">
                      <a16:colId xmlns:a16="http://schemas.microsoft.com/office/drawing/2014/main" val="3869912021"/>
                    </a:ext>
                  </a:extLst>
                </a:gridCol>
              </a:tblGrid>
              <a:tr h="3973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</a:rPr>
                        <a:t>Title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Deliverable description / milestone means of verification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</a:rPr>
                        <a:t>Month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Due date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99043853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Inauguration of Boards, Committees and Teams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Release of inaugural meeting minutes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31 December 2021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9910246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Recruitment of ESRs completed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ESR contracts in place across all beneficiaries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31 May 2022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83609151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All recruited fellows enrolledin PhD programme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Recruited ESRs enrolled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31 May 2022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5941499"/>
                  </a:ext>
                </a:extLst>
              </a:tr>
              <a:tr h="596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Experimental set-ups established including calcium imaging, viral tracing and fMRI studies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Reports of ESRs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30 June 2022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1006274"/>
                  </a:ext>
                </a:extLst>
              </a:tr>
              <a:tr h="1986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Project Check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Meeting between REA and Consortium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31 August 2022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184595"/>
                  </a:ext>
                </a:extLst>
              </a:tr>
              <a:tr h="1986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Pilot data acquired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Reports of ESRs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30 November 2022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8589086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Behavioural data sent to Pavia for computational modelling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Reports of ESRs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31 May 2023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74118543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Secondments (minimum of 15 months)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Secondments in place, report of ESRs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24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31 May 2023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6051774"/>
                  </a:ext>
                </a:extLst>
              </a:tr>
              <a:tr h="403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Secondments (minimum of 30 months)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Secondments completed, reports of ESRs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48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31 May 2025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7906789"/>
                  </a:ext>
                </a:extLst>
              </a:tr>
            </a:tbl>
          </a:graphicData>
        </a:graphic>
      </p:graphicFrame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C0DBFFA-578D-4353-801B-5B840D580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6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DB339E-487C-4E35-AB5A-7C5C43C6AD3F}"/>
              </a:ext>
            </a:extLst>
          </p:cNvPr>
          <p:cNvSpPr txBox="1"/>
          <p:nvPr/>
        </p:nvSpPr>
        <p:spPr>
          <a:xfrm>
            <a:off x="4056333" y="67809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Website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9988F-E673-40A1-A39C-CAF95E89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2" y="1235406"/>
            <a:ext cx="10846676" cy="450698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BE3CA6E-F446-45B5-9BDA-FF3E949FC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706E64D-713F-4A1B-B486-D5C94FA8FC84}"/>
              </a:ext>
            </a:extLst>
          </p:cNvPr>
          <p:cNvSpPr txBox="1"/>
          <p:nvPr/>
        </p:nvSpPr>
        <p:spPr>
          <a:xfrm>
            <a:off x="4114800" y="84934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Training and development</a:t>
            </a:r>
            <a:endParaRPr lang="en-GB" sz="24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7EBA3B-61F5-4217-B345-3581F9FCEBFF}"/>
              </a:ext>
            </a:extLst>
          </p:cNvPr>
          <p:cNvGrpSpPr/>
          <p:nvPr/>
        </p:nvGrpSpPr>
        <p:grpSpPr>
          <a:xfrm>
            <a:off x="982317" y="1601902"/>
            <a:ext cx="3132483" cy="4140485"/>
            <a:chOff x="1181528" y="2280863"/>
            <a:chExt cx="3132483" cy="41404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173FB69-43AF-481E-B64D-84C1FE8B34C6}"/>
                </a:ext>
              </a:extLst>
            </p:cNvPr>
            <p:cNvSpPr/>
            <p:nvPr/>
          </p:nvSpPr>
          <p:spPr>
            <a:xfrm>
              <a:off x="1181528" y="2280863"/>
              <a:ext cx="3132483" cy="414048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Relationships in host labs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Alignment with local PhD </a:t>
              </a:r>
              <a:r>
                <a:rPr lang="en-US" sz="2000" dirty="0" err="1">
                  <a:solidFill>
                    <a:schemeClr val="tx1"/>
                  </a:solidFill>
                </a:rPr>
                <a:t>programmes</a:t>
              </a:r>
              <a:endParaRPr lang="en-GB" sz="20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Host training courses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Involvement in ethics proposals or undergraduate teaching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6240FBA-C24E-49C2-9404-D089CAD70BD2}"/>
                </a:ext>
              </a:extLst>
            </p:cNvPr>
            <p:cNvSpPr/>
            <p:nvPr/>
          </p:nvSpPr>
          <p:spPr>
            <a:xfrm>
              <a:off x="1181528" y="2280863"/>
              <a:ext cx="3132483" cy="13767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GB" sz="20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hrough</a:t>
              </a:r>
              <a:r>
                <a:rPr lang="en-GB" sz="2000" b="1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local institutional networks</a:t>
              </a:r>
              <a:endParaRPr lang="en-GB" sz="20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F10C5-3F2B-47FF-90A9-C9D60310448D}"/>
              </a:ext>
            </a:extLst>
          </p:cNvPr>
          <p:cNvGrpSpPr/>
          <p:nvPr/>
        </p:nvGrpSpPr>
        <p:grpSpPr>
          <a:xfrm>
            <a:off x="8110273" y="1601902"/>
            <a:ext cx="3132484" cy="4140485"/>
            <a:chOff x="4529757" y="2280862"/>
            <a:chExt cx="3132484" cy="41404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B9C6F25-3291-4F55-9CBD-8D1D5494C471}"/>
                </a:ext>
              </a:extLst>
            </p:cNvPr>
            <p:cNvSpPr/>
            <p:nvPr/>
          </p:nvSpPr>
          <p:spPr>
            <a:xfrm>
              <a:off x="4529757" y="2280862"/>
              <a:ext cx="3132483" cy="414048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Network Meetings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Workshops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Webinars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Dissemination activities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</a:rPr>
                <a:t>Partner training sessions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D822925-F5EB-4848-88EC-1C55535C8C4B}"/>
                </a:ext>
              </a:extLst>
            </p:cNvPr>
            <p:cNvSpPr/>
            <p:nvPr/>
          </p:nvSpPr>
          <p:spPr>
            <a:xfrm>
              <a:off x="4529758" y="2280863"/>
              <a:ext cx="3132483" cy="13767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through </a:t>
              </a:r>
              <a:r>
                <a:rPr lang="en-GB" sz="2000" b="1" kern="1200" dirty="0"/>
                <a:t>whole network teaching</a:t>
              </a:r>
              <a:endParaRPr lang="en-GB" sz="20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C70398-9DDF-4FA2-B608-770A2D8DB23E}"/>
              </a:ext>
            </a:extLst>
          </p:cNvPr>
          <p:cNvGrpSpPr/>
          <p:nvPr/>
        </p:nvGrpSpPr>
        <p:grpSpPr>
          <a:xfrm>
            <a:off x="4546295" y="1601902"/>
            <a:ext cx="3132485" cy="4140485"/>
            <a:chOff x="7877986" y="2280862"/>
            <a:chExt cx="3132485" cy="414048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82E3119-00C8-406F-94A4-7255D69878F3}"/>
                </a:ext>
              </a:extLst>
            </p:cNvPr>
            <p:cNvSpPr/>
            <p:nvPr/>
          </p:nvSpPr>
          <p:spPr>
            <a:xfrm>
              <a:off x="7877986" y="2280862"/>
              <a:ext cx="3132483" cy="414048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Co-supervision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Mentoring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Secondments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Partner training sessions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2C5B6E-F977-45FC-87F3-FB9BB2CCA7B6}"/>
                </a:ext>
              </a:extLst>
            </p:cNvPr>
            <p:cNvSpPr/>
            <p:nvPr/>
          </p:nvSpPr>
          <p:spPr>
            <a:xfrm>
              <a:off x="7877988" y="2280863"/>
              <a:ext cx="3132483" cy="13767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interwoven </a:t>
              </a:r>
              <a:r>
                <a:rPr lang="en-GB" sz="2000" b="1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networks between ESR projects </a:t>
              </a:r>
              <a:r>
                <a:rPr lang="en-GB" sz="20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involved within and across WPs</a:t>
              </a:r>
              <a:endParaRPr lang="en-GB" sz="2000" dirty="0"/>
            </a:p>
          </p:txBody>
        </p:sp>
      </p:grp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D1F6688E-A65A-4286-84C1-EB155A4AD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6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DB339E-487C-4E35-AB5A-7C5C43C6AD3F}"/>
              </a:ext>
            </a:extLst>
          </p:cNvPr>
          <p:cNvSpPr txBox="1"/>
          <p:nvPr/>
        </p:nvSpPr>
        <p:spPr>
          <a:xfrm>
            <a:off x="4149691" y="50002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Training and development</a:t>
            </a:r>
            <a:endParaRPr lang="en-GB" sz="24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A4690D-ACA2-47FE-8A2C-27718FEA00E1}"/>
              </a:ext>
            </a:extLst>
          </p:cNvPr>
          <p:cNvGrpSpPr/>
          <p:nvPr/>
        </p:nvGrpSpPr>
        <p:grpSpPr>
          <a:xfrm>
            <a:off x="4311501" y="1390905"/>
            <a:ext cx="3568997" cy="4537533"/>
            <a:chOff x="7188045" y="1750500"/>
            <a:chExt cx="3568997" cy="453753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3A99537-3DB9-4440-AD0F-8C427B679159}"/>
                </a:ext>
              </a:extLst>
            </p:cNvPr>
            <p:cNvSpPr/>
            <p:nvPr/>
          </p:nvSpPr>
          <p:spPr>
            <a:xfrm>
              <a:off x="7188045" y="1750500"/>
              <a:ext cx="3562035" cy="127548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ESRs and Supervisors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FB588A9-9F82-486C-AE37-A9E8FC645EB7}"/>
                </a:ext>
              </a:extLst>
            </p:cNvPr>
            <p:cNvSpPr/>
            <p:nvPr/>
          </p:nvSpPr>
          <p:spPr>
            <a:xfrm>
              <a:off x="7195007" y="3666387"/>
              <a:ext cx="3562035" cy="1275482"/>
            </a:xfrm>
            <a:prstGeom prst="roundRect">
              <a:avLst/>
            </a:prstGeom>
            <a:solidFill>
              <a:srgbClr val="00B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Development Team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6ED62F-5064-43FD-A2F7-0856D93D1ADD}"/>
                </a:ext>
              </a:extLst>
            </p:cNvPr>
            <p:cNvSpPr/>
            <p:nvPr/>
          </p:nvSpPr>
          <p:spPr>
            <a:xfrm>
              <a:off x="8042310" y="2448470"/>
              <a:ext cx="1809154" cy="1206103"/>
            </a:xfrm>
            <a:custGeom>
              <a:avLst/>
              <a:gdLst>
                <a:gd name="connsiteX0" fmla="*/ 0 w 1809154"/>
                <a:gd name="connsiteY0" fmla="*/ 0 h 1206103"/>
                <a:gd name="connsiteX1" fmla="*/ 1809154 w 1809154"/>
                <a:gd name="connsiteY1" fmla="*/ 0 h 1206103"/>
                <a:gd name="connsiteX2" fmla="*/ 1809154 w 1809154"/>
                <a:gd name="connsiteY2" fmla="*/ 1206103 h 1206103"/>
                <a:gd name="connsiteX3" fmla="*/ 0 w 1809154"/>
                <a:gd name="connsiteY3" fmla="*/ 1206103 h 1206103"/>
                <a:gd name="connsiteX4" fmla="*/ 0 w 1809154"/>
                <a:gd name="connsiteY4" fmla="*/ 0 h 120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154" h="1206103">
                  <a:moveTo>
                    <a:pt x="0" y="0"/>
                  </a:moveTo>
                  <a:lnTo>
                    <a:pt x="1809154" y="0"/>
                  </a:lnTo>
                  <a:lnTo>
                    <a:pt x="1809154" y="1206103"/>
                  </a:lnTo>
                  <a:lnTo>
                    <a:pt x="0" y="1206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700" kern="1200"/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700" kern="1200"/>
            </a:p>
          </p:txBody>
        </p:sp>
        <p:pic>
          <p:nvPicPr>
            <p:cNvPr id="35" name="Graphic 34" descr="Blueprint with solid fill">
              <a:extLst>
                <a:ext uri="{FF2B5EF4-FFF2-40B4-BE49-F238E27FC236}">
                  <a16:creationId xmlns:a16="http://schemas.microsoft.com/office/drawing/2014/main" id="{3F12D1E0-32C8-455A-A936-1929FEB26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11863" y="3752063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List outline">
              <a:extLst>
                <a:ext uri="{FF2B5EF4-FFF2-40B4-BE49-F238E27FC236}">
                  <a16:creationId xmlns:a16="http://schemas.microsoft.com/office/drawing/2014/main" id="{DCF9B305-69D2-4F2F-94AC-FD13F264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99510" y="2122362"/>
              <a:ext cx="914400" cy="914400"/>
            </a:xfrm>
            <a:prstGeom prst="rect">
              <a:avLst/>
            </a:prstGeom>
          </p:spPr>
        </p:pic>
        <p:sp>
          <p:nvSpPr>
            <p:cNvPr id="38" name="Arrow: Curved Left 37">
              <a:extLst>
                <a:ext uri="{FF2B5EF4-FFF2-40B4-BE49-F238E27FC236}">
                  <a16:creationId xmlns:a16="http://schemas.microsoft.com/office/drawing/2014/main" id="{C652FFD5-099A-4187-8569-9B57E9A2284E}"/>
                </a:ext>
              </a:extLst>
            </p:cNvPr>
            <p:cNvSpPr/>
            <p:nvPr/>
          </p:nvSpPr>
          <p:spPr>
            <a:xfrm>
              <a:off x="9413910" y="2593840"/>
              <a:ext cx="894754" cy="1803499"/>
            </a:xfrm>
            <a:prstGeom prst="curvedLef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39" name="Arrow: Curved Left 38">
              <a:extLst>
                <a:ext uri="{FF2B5EF4-FFF2-40B4-BE49-F238E27FC236}">
                  <a16:creationId xmlns:a16="http://schemas.microsoft.com/office/drawing/2014/main" id="{5F738F09-EAB3-43D0-A152-6D2F64D54FAD}"/>
                </a:ext>
              </a:extLst>
            </p:cNvPr>
            <p:cNvSpPr/>
            <p:nvPr/>
          </p:nvSpPr>
          <p:spPr>
            <a:xfrm rot="10999799">
              <a:off x="7565485" y="2461120"/>
              <a:ext cx="894754" cy="1803499"/>
            </a:xfrm>
            <a:prstGeom prst="curvedLef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5AC0C71-4C6E-4783-A7F9-1FD6D44AA63B}"/>
                </a:ext>
              </a:extLst>
            </p:cNvPr>
            <p:cNvSpPr/>
            <p:nvPr/>
          </p:nvSpPr>
          <p:spPr>
            <a:xfrm>
              <a:off x="7534291" y="5457109"/>
              <a:ext cx="2929757" cy="83092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Supervisory Board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1F19A3E5-8931-4E10-9915-90A159AB6EF7}"/>
                </a:ext>
              </a:extLst>
            </p:cNvPr>
            <p:cNvSpPr/>
            <p:nvPr/>
          </p:nvSpPr>
          <p:spPr>
            <a:xfrm rot="5400000">
              <a:off x="8414386" y="4933659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B88970C8-8042-4B8E-88CF-05BAE832250D}"/>
                </a:ext>
              </a:extLst>
            </p:cNvPr>
            <p:cNvSpPr/>
            <p:nvPr/>
          </p:nvSpPr>
          <p:spPr>
            <a:xfrm rot="16200000">
              <a:off x="9051609" y="4909371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D81C3E3-54B3-4E45-8762-E89DCC7E8E14}"/>
              </a:ext>
            </a:extLst>
          </p:cNvPr>
          <p:cNvSpPr/>
          <p:nvPr/>
        </p:nvSpPr>
        <p:spPr>
          <a:xfrm>
            <a:off x="1526821" y="3306792"/>
            <a:ext cx="2163870" cy="1275482"/>
          </a:xfrm>
          <a:prstGeom prst="roundRect">
            <a:avLst/>
          </a:prstGeom>
          <a:solidFill>
            <a:srgbClr val="00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ESR Committee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199B0F43-8100-40BF-B1C2-83B05F0D9428}"/>
              </a:ext>
            </a:extLst>
          </p:cNvPr>
          <p:cNvSpPr/>
          <p:nvPr/>
        </p:nvSpPr>
        <p:spPr>
          <a:xfrm>
            <a:off x="3739930" y="3676678"/>
            <a:ext cx="529294" cy="535709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94026EA7-BE16-4933-9400-A5E411652B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7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DB339E-487C-4E35-AB5A-7C5C43C6AD3F}"/>
              </a:ext>
            </a:extLst>
          </p:cNvPr>
          <p:cNvSpPr txBox="1"/>
          <p:nvPr/>
        </p:nvSpPr>
        <p:spPr>
          <a:xfrm>
            <a:off x="4149691" y="50002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Training and development</a:t>
            </a:r>
            <a:endParaRPr lang="en-GB" sz="24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A4690D-ACA2-47FE-8A2C-27718FEA00E1}"/>
              </a:ext>
            </a:extLst>
          </p:cNvPr>
          <p:cNvGrpSpPr/>
          <p:nvPr/>
        </p:nvGrpSpPr>
        <p:grpSpPr>
          <a:xfrm>
            <a:off x="4311501" y="1390905"/>
            <a:ext cx="3568997" cy="4537533"/>
            <a:chOff x="7188045" y="1750500"/>
            <a:chExt cx="3568997" cy="453753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3A99537-3DB9-4440-AD0F-8C427B679159}"/>
                </a:ext>
              </a:extLst>
            </p:cNvPr>
            <p:cNvSpPr/>
            <p:nvPr/>
          </p:nvSpPr>
          <p:spPr>
            <a:xfrm>
              <a:off x="7188045" y="1750500"/>
              <a:ext cx="3562035" cy="127548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ESRs and Supervisors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FB588A9-9F82-486C-AE37-A9E8FC645EB7}"/>
                </a:ext>
              </a:extLst>
            </p:cNvPr>
            <p:cNvSpPr/>
            <p:nvPr/>
          </p:nvSpPr>
          <p:spPr>
            <a:xfrm>
              <a:off x="7195007" y="3666387"/>
              <a:ext cx="3562035" cy="1275482"/>
            </a:xfrm>
            <a:prstGeom prst="roundRect">
              <a:avLst/>
            </a:prstGeom>
            <a:solidFill>
              <a:srgbClr val="00B07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Development Team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6ED62F-5064-43FD-A2F7-0856D93D1ADD}"/>
                </a:ext>
              </a:extLst>
            </p:cNvPr>
            <p:cNvSpPr/>
            <p:nvPr/>
          </p:nvSpPr>
          <p:spPr>
            <a:xfrm>
              <a:off x="8042310" y="2448470"/>
              <a:ext cx="1809154" cy="1206103"/>
            </a:xfrm>
            <a:custGeom>
              <a:avLst/>
              <a:gdLst>
                <a:gd name="connsiteX0" fmla="*/ 0 w 1809154"/>
                <a:gd name="connsiteY0" fmla="*/ 0 h 1206103"/>
                <a:gd name="connsiteX1" fmla="*/ 1809154 w 1809154"/>
                <a:gd name="connsiteY1" fmla="*/ 0 h 1206103"/>
                <a:gd name="connsiteX2" fmla="*/ 1809154 w 1809154"/>
                <a:gd name="connsiteY2" fmla="*/ 1206103 h 1206103"/>
                <a:gd name="connsiteX3" fmla="*/ 0 w 1809154"/>
                <a:gd name="connsiteY3" fmla="*/ 1206103 h 1206103"/>
                <a:gd name="connsiteX4" fmla="*/ 0 w 1809154"/>
                <a:gd name="connsiteY4" fmla="*/ 0 h 120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154" h="1206103">
                  <a:moveTo>
                    <a:pt x="0" y="0"/>
                  </a:moveTo>
                  <a:lnTo>
                    <a:pt x="1809154" y="0"/>
                  </a:lnTo>
                  <a:lnTo>
                    <a:pt x="1809154" y="1206103"/>
                  </a:lnTo>
                  <a:lnTo>
                    <a:pt x="0" y="1206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700" kern="1200"/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700" kern="1200"/>
            </a:p>
          </p:txBody>
        </p:sp>
        <p:pic>
          <p:nvPicPr>
            <p:cNvPr id="35" name="Graphic 34" descr="Blueprint with solid fill">
              <a:extLst>
                <a:ext uri="{FF2B5EF4-FFF2-40B4-BE49-F238E27FC236}">
                  <a16:creationId xmlns:a16="http://schemas.microsoft.com/office/drawing/2014/main" id="{3F12D1E0-32C8-455A-A936-1929FEB26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11863" y="3752063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List outline">
              <a:extLst>
                <a:ext uri="{FF2B5EF4-FFF2-40B4-BE49-F238E27FC236}">
                  <a16:creationId xmlns:a16="http://schemas.microsoft.com/office/drawing/2014/main" id="{DCF9B305-69D2-4F2F-94AC-FD13F264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99510" y="2122362"/>
              <a:ext cx="914400" cy="914400"/>
            </a:xfrm>
            <a:prstGeom prst="rect">
              <a:avLst/>
            </a:prstGeom>
          </p:spPr>
        </p:pic>
        <p:sp>
          <p:nvSpPr>
            <p:cNvPr id="38" name="Arrow: Curved Left 37">
              <a:extLst>
                <a:ext uri="{FF2B5EF4-FFF2-40B4-BE49-F238E27FC236}">
                  <a16:creationId xmlns:a16="http://schemas.microsoft.com/office/drawing/2014/main" id="{C652FFD5-099A-4187-8569-9B57E9A2284E}"/>
                </a:ext>
              </a:extLst>
            </p:cNvPr>
            <p:cNvSpPr/>
            <p:nvPr/>
          </p:nvSpPr>
          <p:spPr>
            <a:xfrm>
              <a:off x="9413910" y="2593840"/>
              <a:ext cx="894754" cy="1803499"/>
            </a:xfrm>
            <a:prstGeom prst="curvedLef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39" name="Arrow: Curved Left 38">
              <a:extLst>
                <a:ext uri="{FF2B5EF4-FFF2-40B4-BE49-F238E27FC236}">
                  <a16:creationId xmlns:a16="http://schemas.microsoft.com/office/drawing/2014/main" id="{5F738F09-EAB3-43D0-A152-6D2F64D54FAD}"/>
                </a:ext>
              </a:extLst>
            </p:cNvPr>
            <p:cNvSpPr/>
            <p:nvPr/>
          </p:nvSpPr>
          <p:spPr>
            <a:xfrm rot="10999799">
              <a:off x="7565485" y="2461120"/>
              <a:ext cx="894754" cy="1803499"/>
            </a:xfrm>
            <a:prstGeom prst="curvedLef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5AC0C71-4C6E-4783-A7F9-1FD6D44AA63B}"/>
                </a:ext>
              </a:extLst>
            </p:cNvPr>
            <p:cNvSpPr/>
            <p:nvPr/>
          </p:nvSpPr>
          <p:spPr>
            <a:xfrm>
              <a:off x="7534291" y="5457109"/>
              <a:ext cx="2929757" cy="83092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Supervisory Board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1F19A3E5-8931-4E10-9915-90A159AB6EF7}"/>
                </a:ext>
              </a:extLst>
            </p:cNvPr>
            <p:cNvSpPr/>
            <p:nvPr/>
          </p:nvSpPr>
          <p:spPr>
            <a:xfrm rot="5400000">
              <a:off x="8414386" y="4933659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B88970C8-8042-4B8E-88CF-05BAE832250D}"/>
                </a:ext>
              </a:extLst>
            </p:cNvPr>
            <p:cNvSpPr/>
            <p:nvPr/>
          </p:nvSpPr>
          <p:spPr>
            <a:xfrm rot="16200000">
              <a:off x="9051609" y="4909371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D81C3E3-54B3-4E45-8762-E89DCC7E8E14}"/>
              </a:ext>
            </a:extLst>
          </p:cNvPr>
          <p:cNvSpPr/>
          <p:nvPr/>
        </p:nvSpPr>
        <p:spPr>
          <a:xfrm>
            <a:off x="1526821" y="3306792"/>
            <a:ext cx="2163870" cy="1275482"/>
          </a:xfrm>
          <a:prstGeom prst="roundRect">
            <a:avLst/>
          </a:prstGeom>
          <a:solidFill>
            <a:srgbClr val="00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ESR Committee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199B0F43-8100-40BF-B1C2-83B05F0D9428}"/>
              </a:ext>
            </a:extLst>
          </p:cNvPr>
          <p:cNvSpPr/>
          <p:nvPr/>
        </p:nvSpPr>
        <p:spPr>
          <a:xfrm>
            <a:off x="3739930" y="3676678"/>
            <a:ext cx="529294" cy="535709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94026EA7-BE16-4933-9400-A5E411652B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F528154-B3CF-4493-BA42-D5D3B51E348F}"/>
              </a:ext>
            </a:extLst>
          </p:cNvPr>
          <p:cNvSpPr/>
          <p:nvPr/>
        </p:nvSpPr>
        <p:spPr>
          <a:xfrm rot="5400000">
            <a:off x="7737637" y="3526472"/>
            <a:ext cx="2983445" cy="2053021"/>
          </a:xfrm>
          <a:prstGeom prst="wedgeRoundRectCallout">
            <a:avLst/>
          </a:prstGeom>
          <a:solidFill>
            <a:srgbClr val="00B07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supervisors, two senior postdocs and two ESRs (from different institutions) and two representatives from non-academic partners.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6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B9F537B-94B1-4B58-AD28-18A2C42A2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67" y="5992389"/>
            <a:ext cx="3641134" cy="7638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E80041D-4ECF-42A7-8C3F-5C30B9310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07" y="5992389"/>
            <a:ext cx="2524567" cy="763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A7D95-B1B5-41C8-A184-BDFB2AF50075}"/>
              </a:ext>
            </a:extLst>
          </p:cNvPr>
          <p:cNvSpPr txBox="1"/>
          <p:nvPr/>
        </p:nvSpPr>
        <p:spPr>
          <a:xfrm>
            <a:off x="2009869" y="984353"/>
            <a:ext cx="761442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Supervisory Board Agenda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February 2022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12.30 - 13.30 GMT / 13.30 - 14.30 CET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1.	Updates from Vicky Walter, Project Manager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	Overview of CEN structure 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	CEN progress to date 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	Training and development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Research co-operation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Any other business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Date of next meeting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B21A3F9-692A-4869-BFAB-CEC834CEB3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81" y="157157"/>
            <a:ext cx="193929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FEF167-8EE5-40CB-A49C-AA5097646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883" y="986319"/>
            <a:ext cx="9548117" cy="4726111"/>
          </a:xfrm>
        </p:spPr>
        <p:txBody>
          <a:bodyPr>
            <a:normAutofit fontScale="92500" lnSpcReduction="20000"/>
          </a:bodyPr>
          <a:lstStyle/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l"/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Overview of CEN structure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Contracts/agreements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Consortium bodies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Role of Supervisory Board</a:t>
            </a:r>
          </a:p>
          <a:p>
            <a:pPr marL="342900" lvl="0" indent="-342900" algn="l">
              <a:buFont typeface="+mj-lt"/>
              <a:buAutoNum type="romanLcPeriod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CEN progress to date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 and milestones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</a:p>
          <a:p>
            <a:pPr marL="342900" lvl="0" indent="-342900" algn="l">
              <a:buFont typeface="+mj-lt"/>
              <a:buAutoNum type="romanLcPeriod"/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Training and development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C2AE4A8-5010-4460-81BE-148D4E4AF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68B474-5869-446F-8084-552A93795A38}"/>
              </a:ext>
            </a:extLst>
          </p:cNvPr>
          <p:cNvSpPr txBox="1"/>
          <p:nvPr/>
        </p:nvSpPr>
        <p:spPr>
          <a:xfrm>
            <a:off x="3414445" y="616447"/>
            <a:ext cx="53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 Manager Update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1780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46822DF-1841-4832-AF42-E9C53E971D19}"/>
              </a:ext>
            </a:extLst>
          </p:cNvPr>
          <p:cNvGrpSpPr/>
          <p:nvPr/>
        </p:nvGrpSpPr>
        <p:grpSpPr>
          <a:xfrm>
            <a:off x="648322" y="1598636"/>
            <a:ext cx="10895355" cy="3042146"/>
            <a:chOff x="635622" y="711945"/>
            <a:chExt cx="10895355" cy="30421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CD9D916-BCC0-4A3F-8F53-2AB5EBC2E0FA}"/>
                </a:ext>
              </a:extLst>
            </p:cNvPr>
            <p:cNvSpPr/>
            <p:nvPr/>
          </p:nvSpPr>
          <p:spPr>
            <a:xfrm>
              <a:off x="1681018" y="711945"/>
              <a:ext cx="8811491" cy="886397"/>
            </a:xfrm>
            <a:custGeom>
              <a:avLst/>
              <a:gdLst>
                <a:gd name="connsiteX0" fmla="*/ 0 w 7464518"/>
                <a:gd name="connsiteY0" fmla="*/ 137554 h 1375541"/>
                <a:gd name="connsiteX1" fmla="*/ 137554 w 7464518"/>
                <a:gd name="connsiteY1" fmla="*/ 0 h 1375541"/>
                <a:gd name="connsiteX2" fmla="*/ 7326964 w 7464518"/>
                <a:gd name="connsiteY2" fmla="*/ 0 h 1375541"/>
                <a:gd name="connsiteX3" fmla="*/ 7464518 w 7464518"/>
                <a:gd name="connsiteY3" fmla="*/ 137554 h 1375541"/>
                <a:gd name="connsiteX4" fmla="*/ 7464518 w 7464518"/>
                <a:gd name="connsiteY4" fmla="*/ 1237987 h 1375541"/>
                <a:gd name="connsiteX5" fmla="*/ 7326964 w 7464518"/>
                <a:gd name="connsiteY5" fmla="*/ 1375541 h 1375541"/>
                <a:gd name="connsiteX6" fmla="*/ 137554 w 7464518"/>
                <a:gd name="connsiteY6" fmla="*/ 1375541 h 1375541"/>
                <a:gd name="connsiteX7" fmla="*/ 0 w 7464518"/>
                <a:gd name="connsiteY7" fmla="*/ 1237987 h 1375541"/>
                <a:gd name="connsiteX8" fmla="*/ 0 w 7464518"/>
                <a:gd name="connsiteY8" fmla="*/ 137554 h 13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4518" h="1375541">
                  <a:moveTo>
                    <a:pt x="0" y="137554"/>
                  </a:moveTo>
                  <a:cubicBezTo>
                    <a:pt x="0" y="61585"/>
                    <a:pt x="61585" y="0"/>
                    <a:pt x="137554" y="0"/>
                  </a:cubicBezTo>
                  <a:lnTo>
                    <a:pt x="7326964" y="0"/>
                  </a:lnTo>
                  <a:cubicBezTo>
                    <a:pt x="7402933" y="0"/>
                    <a:pt x="7464518" y="61585"/>
                    <a:pt x="7464518" y="137554"/>
                  </a:cubicBezTo>
                  <a:lnTo>
                    <a:pt x="7464518" y="1237987"/>
                  </a:lnTo>
                  <a:cubicBezTo>
                    <a:pt x="7464518" y="1313956"/>
                    <a:pt x="7402933" y="1375541"/>
                    <a:pt x="7326964" y="1375541"/>
                  </a:cubicBezTo>
                  <a:lnTo>
                    <a:pt x="137554" y="1375541"/>
                  </a:lnTo>
                  <a:cubicBezTo>
                    <a:pt x="61585" y="1375541"/>
                    <a:pt x="0" y="1313956"/>
                    <a:pt x="0" y="1237987"/>
                  </a:cubicBezTo>
                  <a:lnTo>
                    <a:pt x="0" y="13755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828" tIns="169828" rIns="169828" bIns="169828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solidFill>
                    <a:schemeClr val="tx1"/>
                  </a:solidFill>
                </a:rPr>
                <a:t>Grant Agreement (inc. Consortium Plan)</a:t>
              </a:r>
              <a:endParaRPr lang="en-GB" sz="3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D4F0A5-3810-4DBF-9C14-6F2013C6ACA7}"/>
                </a:ext>
              </a:extLst>
            </p:cNvPr>
            <p:cNvSpPr/>
            <p:nvPr/>
          </p:nvSpPr>
          <p:spPr>
            <a:xfrm>
              <a:off x="1681017" y="1828529"/>
              <a:ext cx="8811492" cy="886398"/>
            </a:xfrm>
            <a:custGeom>
              <a:avLst/>
              <a:gdLst>
                <a:gd name="connsiteX0" fmla="*/ 0 w 3620557"/>
                <a:gd name="connsiteY0" fmla="*/ 137554 h 1375541"/>
                <a:gd name="connsiteX1" fmla="*/ 137554 w 3620557"/>
                <a:gd name="connsiteY1" fmla="*/ 0 h 1375541"/>
                <a:gd name="connsiteX2" fmla="*/ 3483003 w 3620557"/>
                <a:gd name="connsiteY2" fmla="*/ 0 h 1375541"/>
                <a:gd name="connsiteX3" fmla="*/ 3620557 w 3620557"/>
                <a:gd name="connsiteY3" fmla="*/ 137554 h 1375541"/>
                <a:gd name="connsiteX4" fmla="*/ 3620557 w 3620557"/>
                <a:gd name="connsiteY4" fmla="*/ 1237987 h 1375541"/>
                <a:gd name="connsiteX5" fmla="*/ 3483003 w 3620557"/>
                <a:gd name="connsiteY5" fmla="*/ 1375541 h 1375541"/>
                <a:gd name="connsiteX6" fmla="*/ 137554 w 3620557"/>
                <a:gd name="connsiteY6" fmla="*/ 1375541 h 1375541"/>
                <a:gd name="connsiteX7" fmla="*/ 0 w 3620557"/>
                <a:gd name="connsiteY7" fmla="*/ 1237987 h 1375541"/>
                <a:gd name="connsiteX8" fmla="*/ 0 w 3620557"/>
                <a:gd name="connsiteY8" fmla="*/ 137554 h 13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0557" h="1375541">
                  <a:moveTo>
                    <a:pt x="0" y="137554"/>
                  </a:moveTo>
                  <a:cubicBezTo>
                    <a:pt x="0" y="61585"/>
                    <a:pt x="61585" y="0"/>
                    <a:pt x="137554" y="0"/>
                  </a:cubicBezTo>
                  <a:lnTo>
                    <a:pt x="3483003" y="0"/>
                  </a:lnTo>
                  <a:cubicBezTo>
                    <a:pt x="3558972" y="0"/>
                    <a:pt x="3620557" y="61585"/>
                    <a:pt x="3620557" y="137554"/>
                  </a:cubicBezTo>
                  <a:lnTo>
                    <a:pt x="3620557" y="1237987"/>
                  </a:lnTo>
                  <a:cubicBezTo>
                    <a:pt x="3620557" y="1313956"/>
                    <a:pt x="3558972" y="1375541"/>
                    <a:pt x="3483003" y="1375541"/>
                  </a:cubicBezTo>
                  <a:lnTo>
                    <a:pt x="137554" y="1375541"/>
                  </a:lnTo>
                  <a:cubicBezTo>
                    <a:pt x="61585" y="1375541"/>
                    <a:pt x="0" y="1313956"/>
                    <a:pt x="0" y="1237987"/>
                  </a:cubicBezTo>
                  <a:lnTo>
                    <a:pt x="0" y="13755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68" tIns="108868" rIns="108868" bIns="10886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tx1"/>
                  </a:solidFill>
                </a:rPr>
                <a:t>Consortium Agreement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2D4D65-E7B3-40A9-9CC8-C6CA65C3214F}"/>
                </a:ext>
              </a:extLst>
            </p:cNvPr>
            <p:cNvSpPr/>
            <p:nvPr/>
          </p:nvSpPr>
          <p:spPr>
            <a:xfrm>
              <a:off x="635622" y="2975337"/>
              <a:ext cx="2084487" cy="776690"/>
            </a:xfrm>
            <a:custGeom>
              <a:avLst/>
              <a:gdLst>
                <a:gd name="connsiteX0" fmla="*/ 0 w 1773044"/>
                <a:gd name="connsiteY0" fmla="*/ 137554 h 1375541"/>
                <a:gd name="connsiteX1" fmla="*/ 137554 w 1773044"/>
                <a:gd name="connsiteY1" fmla="*/ 0 h 1375541"/>
                <a:gd name="connsiteX2" fmla="*/ 1635490 w 1773044"/>
                <a:gd name="connsiteY2" fmla="*/ 0 h 1375541"/>
                <a:gd name="connsiteX3" fmla="*/ 1773044 w 1773044"/>
                <a:gd name="connsiteY3" fmla="*/ 137554 h 1375541"/>
                <a:gd name="connsiteX4" fmla="*/ 1773044 w 1773044"/>
                <a:gd name="connsiteY4" fmla="*/ 1237987 h 1375541"/>
                <a:gd name="connsiteX5" fmla="*/ 1635490 w 1773044"/>
                <a:gd name="connsiteY5" fmla="*/ 1375541 h 1375541"/>
                <a:gd name="connsiteX6" fmla="*/ 137554 w 1773044"/>
                <a:gd name="connsiteY6" fmla="*/ 1375541 h 1375541"/>
                <a:gd name="connsiteX7" fmla="*/ 0 w 1773044"/>
                <a:gd name="connsiteY7" fmla="*/ 1237987 h 1375541"/>
                <a:gd name="connsiteX8" fmla="*/ 0 w 1773044"/>
                <a:gd name="connsiteY8" fmla="*/ 137554 h 13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044" h="1375541">
                  <a:moveTo>
                    <a:pt x="0" y="137554"/>
                  </a:moveTo>
                  <a:cubicBezTo>
                    <a:pt x="0" y="61585"/>
                    <a:pt x="61585" y="0"/>
                    <a:pt x="137554" y="0"/>
                  </a:cubicBezTo>
                  <a:lnTo>
                    <a:pt x="1635490" y="0"/>
                  </a:lnTo>
                  <a:cubicBezTo>
                    <a:pt x="1711459" y="0"/>
                    <a:pt x="1773044" y="61585"/>
                    <a:pt x="1773044" y="137554"/>
                  </a:cubicBezTo>
                  <a:lnTo>
                    <a:pt x="1773044" y="1237987"/>
                  </a:lnTo>
                  <a:cubicBezTo>
                    <a:pt x="1773044" y="1313956"/>
                    <a:pt x="1711459" y="1375541"/>
                    <a:pt x="1635490" y="1375541"/>
                  </a:cubicBezTo>
                  <a:lnTo>
                    <a:pt x="137554" y="1375541"/>
                  </a:lnTo>
                  <a:cubicBezTo>
                    <a:pt x="61585" y="1375541"/>
                    <a:pt x="0" y="1313956"/>
                    <a:pt x="0" y="1237987"/>
                  </a:cubicBezTo>
                  <a:lnTo>
                    <a:pt x="0" y="1375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68" tIns="108868" rIns="108868" bIns="10886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</a:rPr>
                <a:t>Partner Agreements</a:t>
              </a:r>
              <a:endParaRPr lang="en-GB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414091-B7C8-453C-B6A0-5B262F339379}"/>
                </a:ext>
              </a:extLst>
            </p:cNvPr>
            <p:cNvSpPr/>
            <p:nvPr/>
          </p:nvSpPr>
          <p:spPr>
            <a:xfrm>
              <a:off x="2869903" y="2977400"/>
              <a:ext cx="2034059" cy="776691"/>
            </a:xfrm>
            <a:custGeom>
              <a:avLst/>
              <a:gdLst>
                <a:gd name="connsiteX0" fmla="*/ 0 w 1773044"/>
                <a:gd name="connsiteY0" fmla="*/ 137554 h 1375541"/>
                <a:gd name="connsiteX1" fmla="*/ 137554 w 1773044"/>
                <a:gd name="connsiteY1" fmla="*/ 0 h 1375541"/>
                <a:gd name="connsiteX2" fmla="*/ 1635490 w 1773044"/>
                <a:gd name="connsiteY2" fmla="*/ 0 h 1375541"/>
                <a:gd name="connsiteX3" fmla="*/ 1773044 w 1773044"/>
                <a:gd name="connsiteY3" fmla="*/ 137554 h 1375541"/>
                <a:gd name="connsiteX4" fmla="*/ 1773044 w 1773044"/>
                <a:gd name="connsiteY4" fmla="*/ 1237987 h 1375541"/>
                <a:gd name="connsiteX5" fmla="*/ 1635490 w 1773044"/>
                <a:gd name="connsiteY5" fmla="*/ 1375541 h 1375541"/>
                <a:gd name="connsiteX6" fmla="*/ 137554 w 1773044"/>
                <a:gd name="connsiteY6" fmla="*/ 1375541 h 1375541"/>
                <a:gd name="connsiteX7" fmla="*/ 0 w 1773044"/>
                <a:gd name="connsiteY7" fmla="*/ 1237987 h 1375541"/>
                <a:gd name="connsiteX8" fmla="*/ 0 w 1773044"/>
                <a:gd name="connsiteY8" fmla="*/ 137554 h 13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044" h="1375541">
                  <a:moveTo>
                    <a:pt x="0" y="137554"/>
                  </a:moveTo>
                  <a:cubicBezTo>
                    <a:pt x="0" y="61585"/>
                    <a:pt x="61585" y="0"/>
                    <a:pt x="137554" y="0"/>
                  </a:cubicBezTo>
                  <a:lnTo>
                    <a:pt x="1635490" y="0"/>
                  </a:lnTo>
                  <a:cubicBezTo>
                    <a:pt x="1711459" y="0"/>
                    <a:pt x="1773044" y="61585"/>
                    <a:pt x="1773044" y="137554"/>
                  </a:cubicBezTo>
                  <a:lnTo>
                    <a:pt x="1773044" y="1237987"/>
                  </a:lnTo>
                  <a:cubicBezTo>
                    <a:pt x="1773044" y="1313956"/>
                    <a:pt x="1711459" y="1375541"/>
                    <a:pt x="1635490" y="1375541"/>
                  </a:cubicBezTo>
                  <a:lnTo>
                    <a:pt x="137554" y="1375541"/>
                  </a:lnTo>
                  <a:cubicBezTo>
                    <a:pt x="61585" y="1375541"/>
                    <a:pt x="0" y="1313956"/>
                    <a:pt x="0" y="1237987"/>
                  </a:cubicBezTo>
                  <a:lnTo>
                    <a:pt x="0" y="1375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68" tIns="108868" rIns="108868" bIns="10886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</a:rPr>
                <a:t>Secondment Agreements</a:t>
              </a:r>
              <a:endParaRPr lang="en-GB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47107-934F-4452-8478-B6B22A5B11D0}"/>
                </a:ext>
              </a:extLst>
            </p:cNvPr>
            <p:cNvSpPr/>
            <p:nvPr/>
          </p:nvSpPr>
          <p:spPr>
            <a:xfrm>
              <a:off x="9446491" y="2936287"/>
              <a:ext cx="2084486" cy="799321"/>
            </a:xfrm>
            <a:custGeom>
              <a:avLst/>
              <a:gdLst>
                <a:gd name="connsiteX0" fmla="*/ 0 w 1773044"/>
                <a:gd name="connsiteY0" fmla="*/ 137554 h 1375541"/>
                <a:gd name="connsiteX1" fmla="*/ 137554 w 1773044"/>
                <a:gd name="connsiteY1" fmla="*/ 0 h 1375541"/>
                <a:gd name="connsiteX2" fmla="*/ 1635490 w 1773044"/>
                <a:gd name="connsiteY2" fmla="*/ 0 h 1375541"/>
                <a:gd name="connsiteX3" fmla="*/ 1773044 w 1773044"/>
                <a:gd name="connsiteY3" fmla="*/ 137554 h 1375541"/>
                <a:gd name="connsiteX4" fmla="*/ 1773044 w 1773044"/>
                <a:gd name="connsiteY4" fmla="*/ 1237987 h 1375541"/>
                <a:gd name="connsiteX5" fmla="*/ 1635490 w 1773044"/>
                <a:gd name="connsiteY5" fmla="*/ 1375541 h 1375541"/>
                <a:gd name="connsiteX6" fmla="*/ 137554 w 1773044"/>
                <a:gd name="connsiteY6" fmla="*/ 1375541 h 1375541"/>
                <a:gd name="connsiteX7" fmla="*/ 0 w 1773044"/>
                <a:gd name="connsiteY7" fmla="*/ 1237987 h 1375541"/>
                <a:gd name="connsiteX8" fmla="*/ 0 w 1773044"/>
                <a:gd name="connsiteY8" fmla="*/ 137554 h 13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044" h="1375541">
                  <a:moveTo>
                    <a:pt x="0" y="137554"/>
                  </a:moveTo>
                  <a:cubicBezTo>
                    <a:pt x="0" y="61585"/>
                    <a:pt x="61585" y="0"/>
                    <a:pt x="137554" y="0"/>
                  </a:cubicBezTo>
                  <a:lnTo>
                    <a:pt x="1635490" y="0"/>
                  </a:lnTo>
                  <a:cubicBezTo>
                    <a:pt x="1711459" y="0"/>
                    <a:pt x="1773044" y="61585"/>
                    <a:pt x="1773044" y="137554"/>
                  </a:cubicBezTo>
                  <a:lnTo>
                    <a:pt x="1773044" y="1237987"/>
                  </a:lnTo>
                  <a:cubicBezTo>
                    <a:pt x="1773044" y="1313956"/>
                    <a:pt x="1711459" y="1375541"/>
                    <a:pt x="1635490" y="1375541"/>
                  </a:cubicBezTo>
                  <a:lnTo>
                    <a:pt x="137554" y="1375541"/>
                  </a:lnTo>
                  <a:cubicBezTo>
                    <a:pt x="61585" y="1375541"/>
                    <a:pt x="0" y="1313956"/>
                    <a:pt x="0" y="1237987"/>
                  </a:cubicBezTo>
                  <a:lnTo>
                    <a:pt x="0" y="13755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68" tIns="108868" rIns="108868" bIns="10886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</a:rPr>
                <a:t>Material Transfer Agreement</a:t>
              </a:r>
              <a:endParaRPr lang="en-GB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DD78A7-1108-4925-991D-715DED181323}"/>
                </a:ext>
              </a:extLst>
            </p:cNvPr>
            <p:cNvSpPr/>
            <p:nvPr/>
          </p:nvSpPr>
          <p:spPr>
            <a:xfrm>
              <a:off x="7282607" y="2945114"/>
              <a:ext cx="2019520" cy="799322"/>
            </a:xfrm>
            <a:custGeom>
              <a:avLst/>
              <a:gdLst>
                <a:gd name="connsiteX0" fmla="*/ 0 w 1773044"/>
                <a:gd name="connsiteY0" fmla="*/ 137554 h 1375541"/>
                <a:gd name="connsiteX1" fmla="*/ 137554 w 1773044"/>
                <a:gd name="connsiteY1" fmla="*/ 0 h 1375541"/>
                <a:gd name="connsiteX2" fmla="*/ 1635490 w 1773044"/>
                <a:gd name="connsiteY2" fmla="*/ 0 h 1375541"/>
                <a:gd name="connsiteX3" fmla="*/ 1773044 w 1773044"/>
                <a:gd name="connsiteY3" fmla="*/ 137554 h 1375541"/>
                <a:gd name="connsiteX4" fmla="*/ 1773044 w 1773044"/>
                <a:gd name="connsiteY4" fmla="*/ 1237987 h 1375541"/>
                <a:gd name="connsiteX5" fmla="*/ 1635490 w 1773044"/>
                <a:gd name="connsiteY5" fmla="*/ 1375541 h 1375541"/>
                <a:gd name="connsiteX6" fmla="*/ 137554 w 1773044"/>
                <a:gd name="connsiteY6" fmla="*/ 1375541 h 1375541"/>
                <a:gd name="connsiteX7" fmla="*/ 0 w 1773044"/>
                <a:gd name="connsiteY7" fmla="*/ 1237987 h 1375541"/>
                <a:gd name="connsiteX8" fmla="*/ 0 w 1773044"/>
                <a:gd name="connsiteY8" fmla="*/ 137554 h 13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044" h="1375541">
                  <a:moveTo>
                    <a:pt x="0" y="137554"/>
                  </a:moveTo>
                  <a:cubicBezTo>
                    <a:pt x="0" y="61585"/>
                    <a:pt x="61585" y="0"/>
                    <a:pt x="137554" y="0"/>
                  </a:cubicBezTo>
                  <a:lnTo>
                    <a:pt x="1635490" y="0"/>
                  </a:lnTo>
                  <a:cubicBezTo>
                    <a:pt x="1711459" y="0"/>
                    <a:pt x="1773044" y="61585"/>
                    <a:pt x="1773044" y="137554"/>
                  </a:cubicBezTo>
                  <a:lnTo>
                    <a:pt x="1773044" y="1237987"/>
                  </a:lnTo>
                  <a:cubicBezTo>
                    <a:pt x="1773044" y="1313956"/>
                    <a:pt x="1711459" y="1375541"/>
                    <a:pt x="1635490" y="1375541"/>
                  </a:cubicBezTo>
                  <a:lnTo>
                    <a:pt x="137554" y="1375541"/>
                  </a:lnTo>
                  <a:cubicBezTo>
                    <a:pt x="61585" y="1375541"/>
                    <a:pt x="0" y="1313956"/>
                    <a:pt x="0" y="1237987"/>
                  </a:cubicBezTo>
                  <a:lnTo>
                    <a:pt x="0" y="13755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68" tIns="108868" rIns="108868" bIns="10886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</a:rPr>
                <a:t>Data Transfer Agreement</a:t>
              </a:r>
              <a:endParaRPr lang="en-GB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2C3950-676D-45D4-8173-5EAB8D720989}"/>
                </a:ext>
              </a:extLst>
            </p:cNvPr>
            <p:cNvSpPr/>
            <p:nvPr/>
          </p:nvSpPr>
          <p:spPr>
            <a:xfrm>
              <a:off x="5053756" y="2958775"/>
              <a:ext cx="2084487" cy="793252"/>
            </a:xfrm>
            <a:custGeom>
              <a:avLst/>
              <a:gdLst>
                <a:gd name="connsiteX0" fmla="*/ 0 w 1773044"/>
                <a:gd name="connsiteY0" fmla="*/ 137554 h 1375541"/>
                <a:gd name="connsiteX1" fmla="*/ 137554 w 1773044"/>
                <a:gd name="connsiteY1" fmla="*/ 0 h 1375541"/>
                <a:gd name="connsiteX2" fmla="*/ 1635490 w 1773044"/>
                <a:gd name="connsiteY2" fmla="*/ 0 h 1375541"/>
                <a:gd name="connsiteX3" fmla="*/ 1773044 w 1773044"/>
                <a:gd name="connsiteY3" fmla="*/ 137554 h 1375541"/>
                <a:gd name="connsiteX4" fmla="*/ 1773044 w 1773044"/>
                <a:gd name="connsiteY4" fmla="*/ 1237987 h 1375541"/>
                <a:gd name="connsiteX5" fmla="*/ 1635490 w 1773044"/>
                <a:gd name="connsiteY5" fmla="*/ 1375541 h 1375541"/>
                <a:gd name="connsiteX6" fmla="*/ 137554 w 1773044"/>
                <a:gd name="connsiteY6" fmla="*/ 1375541 h 1375541"/>
                <a:gd name="connsiteX7" fmla="*/ 0 w 1773044"/>
                <a:gd name="connsiteY7" fmla="*/ 1237987 h 1375541"/>
                <a:gd name="connsiteX8" fmla="*/ 0 w 1773044"/>
                <a:gd name="connsiteY8" fmla="*/ 137554 h 137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044" h="1375541">
                  <a:moveTo>
                    <a:pt x="0" y="137554"/>
                  </a:moveTo>
                  <a:cubicBezTo>
                    <a:pt x="0" y="61585"/>
                    <a:pt x="61585" y="0"/>
                    <a:pt x="137554" y="0"/>
                  </a:cubicBezTo>
                  <a:lnTo>
                    <a:pt x="1635490" y="0"/>
                  </a:lnTo>
                  <a:cubicBezTo>
                    <a:pt x="1711459" y="0"/>
                    <a:pt x="1773044" y="61585"/>
                    <a:pt x="1773044" y="137554"/>
                  </a:cubicBezTo>
                  <a:lnTo>
                    <a:pt x="1773044" y="1237987"/>
                  </a:lnTo>
                  <a:cubicBezTo>
                    <a:pt x="1773044" y="1313956"/>
                    <a:pt x="1711459" y="1375541"/>
                    <a:pt x="1635490" y="1375541"/>
                  </a:cubicBezTo>
                  <a:lnTo>
                    <a:pt x="137554" y="1375541"/>
                  </a:lnTo>
                  <a:cubicBezTo>
                    <a:pt x="61585" y="1375541"/>
                    <a:pt x="0" y="1313956"/>
                    <a:pt x="0" y="1237987"/>
                  </a:cubicBezTo>
                  <a:lnTo>
                    <a:pt x="0" y="1375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68" tIns="108868" rIns="108868" bIns="10886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Advisory Board NDA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4B1D64C-4864-476E-8297-FE027E69E8AF}"/>
              </a:ext>
            </a:extLst>
          </p:cNvPr>
          <p:cNvSpPr txBox="1"/>
          <p:nvPr/>
        </p:nvSpPr>
        <p:spPr>
          <a:xfrm>
            <a:off x="3414445" y="616447"/>
            <a:ext cx="53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CEN Governance – contracts/agreements</a:t>
            </a:r>
            <a:endParaRPr lang="en-GB" sz="2400" b="1" dirty="0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CC7E4FC2-0FFE-4EE1-B7C7-2D82D7BBC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823CFB92-1718-4AAA-BB9B-1A7CB755B4BD}"/>
              </a:ext>
            </a:extLst>
          </p:cNvPr>
          <p:cNvGrpSpPr/>
          <p:nvPr/>
        </p:nvGrpSpPr>
        <p:grpSpPr>
          <a:xfrm>
            <a:off x="913768" y="1481923"/>
            <a:ext cx="10364464" cy="5299611"/>
            <a:chOff x="1080654" y="711361"/>
            <a:chExt cx="10364464" cy="529961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39322A1-8DB1-4B1C-BDD2-864EBFB62EA5}"/>
                </a:ext>
              </a:extLst>
            </p:cNvPr>
            <p:cNvSpPr/>
            <p:nvPr/>
          </p:nvSpPr>
          <p:spPr>
            <a:xfrm>
              <a:off x="4560386" y="711361"/>
              <a:ext cx="2929754" cy="9068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Academic Assembly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F84B398-CD87-445D-BF28-2864DDEFF21C}"/>
                </a:ext>
              </a:extLst>
            </p:cNvPr>
            <p:cNvSpPr/>
            <p:nvPr/>
          </p:nvSpPr>
          <p:spPr>
            <a:xfrm>
              <a:off x="4560383" y="2178867"/>
              <a:ext cx="2929757" cy="83092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Supervisory Board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8DB817-AF87-4390-9780-A8A99AAEF270}"/>
                </a:ext>
              </a:extLst>
            </p:cNvPr>
            <p:cNvSpPr/>
            <p:nvPr/>
          </p:nvSpPr>
          <p:spPr>
            <a:xfrm>
              <a:off x="9270832" y="983338"/>
              <a:ext cx="2151803" cy="9068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Funding Authority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CDD1BF-DB67-4666-9496-478BB48B6161}"/>
                </a:ext>
              </a:extLst>
            </p:cNvPr>
            <p:cNvSpPr/>
            <p:nvPr/>
          </p:nvSpPr>
          <p:spPr>
            <a:xfrm>
              <a:off x="9293315" y="2448541"/>
              <a:ext cx="2151803" cy="90682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Network Coordinator/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Project Manager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55EAA7-FD8C-403C-A1A8-A85D405B5EC8}"/>
                </a:ext>
              </a:extLst>
            </p:cNvPr>
            <p:cNvSpPr/>
            <p:nvPr/>
          </p:nvSpPr>
          <p:spPr>
            <a:xfrm>
              <a:off x="9293313" y="3716679"/>
              <a:ext cx="2151804" cy="90682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Work Package Leads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B334EAE-CBF2-47B8-B95B-AC94DB640F81}"/>
                </a:ext>
              </a:extLst>
            </p:cNvPr>
            <p:cNvSpPr/>
            <p:nvPr/>
          </p:nvSpPr>
          <p:spPr>
            <a:xfrm>
              <a:off x="1822783" y="2159052"/>
              <a:ext cx="2151804" cy="83092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External Advisory Board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16C2505-C756-46AF-AA7C-774D33F1C472}"/>
                </a:ext>
              </a:extLst>
            </p:cNvPr>
            <p:cNvSpPr/>
            <p:nvPr/>
          </p:nvSpPr>
          <p:spPr>
            <a:xfrm>
              <a:off x="6589734" y="5180048"/>
              <a:ext cx="2151804" cy="83092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Ethics Advisory Board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25484A7A-8CD1-4EBD-BCED-4016F68291C2}"/>
                </a:ext>
              </a:extLst>
            </p:cNvPr>
            <p:cNvSpPr/>
            <p:nvPr/>
          </p:nvSpPr>
          <p:spPr>
            <a:xfrm rot="5400000">
              <a:off x="6296328" y="1619572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4DCE48CA-D139-4973-A2DC-F7334234A529}"/>
                </a:ext>
              </a:extLst>
            </p:cNvPr>
            <p:cNvSpPr/>
            <p:nvPr/>
          </p:nvSpPr>
          <p:spPr>
            <a:xfrm rot="16200000">
              <a:off x="5124369" y="1619571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A4020502-3C74-480A-8D06-05EBF0C07AD2}"/>
                </a:ext>
              </a:extLst>
            </p:cNvPr>
            <p:cNvSpPr/>
            <p:nvPr/>
          </p:nvSpPr>
          <p:spPr>
            <a:xfrm>
              <a:off x="4002838" y="2326474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5FE6716-9D8D-400D-AA1B-C2849816BD94}"/>
                </a:ext>
              </a:extLst>
            </p:cNvPr>
            <p:cNvGrpSpPr/>
            <p:nvPr/>
          </p:nvGrpSpPr>
          <p:grpSpPr>
            <a:xfrm>
              <a:off x="1080654" y="3591212"/>
              <a:ext cx="7811583" cy="1094639"/>
              <a:chOff x="895927" y="3799430"/>
              <a:chExt cx="7811583" cy="1094639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CC414E6-A48A-481E-B49F-C9CE371E1469}"/>
                  </a:ext>
                </a:extLst>
              </p:cNvPr>
              <p:cNvSpPr/>
              <p:nvPr/>
            </p:nvSpPr>
            <p:spPr>
              <a:xfrm>
                <a:off x="895927" y="3799430"/>
                <a:ext cx="7811583" cy="1094639"/>
              </a:xfrm>
              <a:prstGeom prst="roundRect">
                <a:avLst/>
              </a:prstGeom>
              <a:solidFill>
                <a:srgbClr val="00B075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33A2B32-A572-4801-A451-3D41694164A4}"/>
                  </a:ext>
                </a:extLst>
              </p:cNvPr>
              <p:cNvSpPr/>
              <p:nvPr/>
            </p:nvSpPr>
            <p:spPr>
              <a:xfrm>
                <a:off x="6414243" y="3934420"/>
                <a:ext cx="2151804" cy="830924"/>
              </a:xfrm>
              <a:prstGeom prst="roundRect">
                <a:avLst/>
              </a:prstGeom>
              <a:solidFill>
                <a:srgbClr val="00B0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Ethics Committee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96CEDF3-6F73-4647-91C6-6867AC3F6A67}"/>
                  </a:ext>
                </a:extLst>
              </p:cNvPr>
              <p:cNvSpPr/>
              <p:nvPr/>
            </p:nvSpPr>
            <p:spPr>
              <a:xfrm>
                <a:off x="1011328" y="3963566"/>
                <a:ext cx="2151804" cy="830924"/>
              </a:xfrm>
              <a:prstGeom prst="roundRect">
                <a:avLst/>
              </a:prstGeom>
              <a:solidFill>
                <a:srgbClr val="00B0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Development Team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622981E-4111-41FC-8A8C-50853CB651B8}"/>
                  </a:ext>
                </a:extLst>
              </p:cNvPr>
              <p:cNvSpPr/>
              <p:nvPr/>
            </p:nvSpPr>
            <p:spPr>
              <a:xfrm>
                <a:off x="3719705" y="3935409"/>
                <a:ext cx="2151804" cy="830924"/>
              </a:xfrm>
              <a:prstGeom prst="roundRect">
                <a:avLst/>
              </a:prstGeom>
              <a:solidFill>
                <a:srgbClr val="00B0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ESR Committee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Arrow: Right 65">
                <a:extLst>
                  <a:ext uri="{FF2B5EF4-FFF2-40B4-BE49-F238E27FC236}">
                    <a16:creationId xmlns:a16="http://schemas.microsoft.com/office/drawing/2014/main" id="{7F178F15-D639-4D8A-B79C-E6BD3DC40F07}"/>
                  </a:ext>
                </a:extLst>
              </p:cNvPr>
              <p:cNvSpPr/>
              <p:nvPr/>
            </p:nvSpPr>
            <p:spPr>
              <a:xfrm rot="10800000">
                <a:off x="3176772" y="4082027"/>
                <a:ext cx="529294" cy="535709"/>
              </a:xfrm>
              <a:prstGeom prst="rightArrow">
                <a:avLst/>
              </a:prstGeom>
              <a:noFill/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3B0C5EFE-8CA8-4155-B6A0-54A06E3396C0}"/>
                </a:ext>
              </a:extLst>
            </p:cNvPr>
            <p:cNvSpPr/>
            <p:nvPr/>
          </p:nvSpPr>
          <p:spPr>
            <a:xfrm rot="16200000">
              <a:off x="5709885" y="3047741"/>
              <a:ext cx="551233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F055A583-A911-47C9-BB62-3A8136BE78CB}"/>
                </a:ext>
              </a:extLst>
            </p:cNvPr>
            <p:cNvSpPr/>
            <p:nvPr/>
          </p:nvSpPr>
          <p:spPr>
            <a:xfrm>
              <a:off x="8741538" y="3902955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F6BD8903-BEE1-4A28-AFC3-0FB683534C54}"/>
                </a:ext>
              </a:extLst>
            </p:cNvPr>
            <p:cNvSpPr/>
            <p:nvPr/>
          </p:nvSpPr>
          <p:spPr>
            <a:xfrm rot="16200000">
              <a:off x="10093599" y="1914307"/>
              <a:ext cx="551233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0E99F68A-60D7-4094-A8F4-7F2F3786E8D1}"/>
                </a:ext>
              </a:extLst>
            </p:cNvPr>
            <p:cNvSpPr/>
            <p:nvPr/>
          </p:nvSpPr>
          <p:spPr>
            <a:xfrm rot="16200000">
              <a:off x="7400988" y="4644234"/>
              <a:ext cx="529294" cy="535709"/>
            </a:xfrm>
            <a:prstGeom prst="rightArrow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87DBB11-6FBB-4DE1-912C-17202446D571}"/>
              </a:ext>
            </a:extLst>
          </p:cNvPr>
          <p:cNvSpPr txBox="1"/>
          <p:nvPr/>
        </p:nvSpPr>
        <p:spPr>
          <a:xfrm>
            <a:off x="3414445" y="616447"/>
            <a:ext cx="53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CEN Governance – Consortium bodies</a:t>
            </a:r>
            <a:endParaRPr lang="en-GB" sz="2400" b="1" dirty="0"/>
          </a:p>
        </p:txBody>
      </p:sp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2ED203F4-988A-44FF-8DCC-09CE33990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D9A739-A45D-4B0C-ABB0-72248864961C}"/>
              </a:ext>
            </a:extLst>
          </p:cNvPr>
          <p:cNvGrpSpPr/>
          <p:nvPr/>
        </p:nvGrpSpPr>
        <p:grpSpPr>
          <a:xfrm>
            <a:off x="380145" y="2081919"/>
            <a:ext cx="11593136" cy="2701166"/>
            <a:chOff x="402771" y="1983206"/>
            <a:chExt cx="11111208" cy="245279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7CC6505-5588-4D00-9EAC-0564B29BF261}"/>
                </a:ext>
              </a:extLst>
            </p:cNvPr>
            <p:cNvSpPr/>
            <p:nvPr/>
          </p:nvSpPr>
          <p:spPr>
            <a:xfrm>
              <a:off x="402771" y="1989568"/>
              <a:ext cx="2659063" cy="2446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Monitor project progress and implementation according to Consortium Plan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BEAFB77-FCAE-4A1A-AB06-540849245570}"/>
                </a:ext>
              </a:extLst>
            </p:cNvPr>
            <p:cNvSpPr/>
            <p:nvPr/>
          </p:nvSpPr>
          <p:spPr>
            <a:xfrm>
              <a:off x="8854916" y="1989569"/>
              <a:ext cx="2659063" cy="2446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Assist with preparation of press releases and joint publications and meetings with Funding Authority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A763A62-B657-4D0A-8751-2EF5A873332B}"/>
                </a:ext>
              </a:extLst>
            </p:cNvPr>
            <p:cNvSpPr/>
            <p:nvPr/>
          </p:nvSpPr>
          <p:spPr>
            <a:xfrm>
              <a:off x="6041139" y="1983207"/>
              <a:ext cx="2659063" cy="2446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Help prepare for meetings with the Funding Authority and in preparing related data and deliverables</a:t>
              </a:r>
              <a:endParaRPr lang="en-GB" b="1" dirty="0">
                <a:solidFill>
                  <a:schemeClr val="tx1"/>
                </a:solidFill>
              </a:endParaRPr>
            </a:p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D8654A-3726-4B4C-AAFD-4875C5DAC39E}"/>
                </a:ext>
              </a:extLst>
            </p:cNvPr>
            <p:cNvSpPr/>
            <p:nvPr/>
          </p:nvSpPr>
          <p:spPr>
            <a:xfrm>
              <a:off x="3221953" y="1983206"/>
              <a:ext cx="2659064" cy="24464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Oversee quality of supervision and training of ESRs and ensure balance between scientific and transferable skills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57395E4-555F-4CF9-8563-3C695AFAC52E}"/>
              </a:ext>
            </a:extLst>
          </p:cNvPr>
          <p:cNvSpPr txBox="1"/>
          <p:nvPr/>
        </p:nvSpPr>
        <p:spPr>
          <a:xfrm>
            <a:off x="4056333" y="67809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 of the Supervisory Board</a:t>
            </a:r>
            <a:endParaRPr lang="en-GB" sz="2400" b="1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E5480E36-C098-4AF6-B500-9F7049CA7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F8B116-B5BA-4FEC-BF82-923D917B9C42}"/>
              </a:ext>
            </a:extLst>
          </p:cNvPr>
          <p:cNvSpPr/>
          <p:nvPr/>
        </p:nvSpPr>
        <p:spPr>
          <a:xfrm>
            <a:off x="380145" y="1541124"/>
            <a:ext cx="11593136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Terms of Reference – to be accepted at next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28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C8F230-FC96-41E1-878B-770C400800AE}"/>
              </a:ext>
            </a:extLst>
          </p:cNvPr>
          <p:cNvSpPr txBox="1"/>
          <p:nvPr/>
        </p:nvSpPr>
        <p:spPr>
          <a:xfrm>
            <a:off x="4056333" y="67809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Recruitment</a:t>
            </a:r>
            <a:endParaRPr lang="en-GB" sz="2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DD713C-4A65-49FE-B868-5A2FEFCE7EE2}"/>
              </a:ext>
            </a:extLst>
          </p:cNvPr>
          <p:cNvSpPr/>
          <p:nvPr/>
        </p:nvSpPr>
        <p:spPr>
          <a:xfrm>
            <a:off x="393108" y="2157574"/>
            <a:ext cx="3398787" cy="19931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Call for applications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Criteria: mobility and career stage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Advertised: Euraxess, website, FENS, networks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558CA6-939F-4DC8-8369-AA1E3D2F5B02}"/>
              </a:ext>
            </a:extLst>
          </p:cNvPr>
          <p:cNvSpPr/>
          <p:nvPr/>
        </p:nvSpPr>
        <p:spPr>
          <a:xfrm>
            <a:off x="4056333" y="2157574"/>
            <a:ext cx="1820240" cy="19931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Shortlisting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CEN selection criteria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52D47B-21A1-421D-8DAB-9225B39C33A6}"/>
              </a:ext>
            </a:extLst>
          </p:cNvPr>
          <p:cNvSpPr/>
          <p:nvPr/>
        </p:nvSpPr>
        <p:spPr>
          <a:xfrm>
            <a:off x="6141011" y="2157574"/>
            <a:ext cx="3626528" cy="19931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Interviews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Presentations 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Supervisors and co-supervisors, others from host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12CFDE-9504-4195-8C6F-3C6CB349BFFA}"/>
              </a:ext>
            </a:extLst>
          </p:cNvPr>
          <p:cNvSpPr/>
          <p:nvPr/>
        </p:nvSpPr>
        <p:spPr>
          <a:xfrm>
            <a:off x="10031977" y="2157574"/>
            <a:ext cx="1820240" cy="19931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References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48091F-DC92-4BCF-A992-0FFCAC02F446}"/>
              </a:ext>
            </a:extLst>
          </p:cNvPr>
          <p:cNvSpPr/>
          <p:nvPr/>
        </p:nvSpPr>
        <p:spPr>
          <a:xfrm>
            <a:off x="393105" y="5170289"/>
            <a:ext cx="3398787" cy="7928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Call for applications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Additional criteria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EE7D80-D7FC-429C-9A97-1A912C15D6B6}"/>
              </a:ext>
            </a:extLst>
          </p:cNvPr>
          <p:cNvSpPr/>
          <p:nvPr/>
        </p:nvSpPr>
        <p:spPr>
          <a:xfrm>
            <a:off x="6141011" y="5189553"/>
            <a:ext cx="1435206" cy="7928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Task</a:t>
            </a:r>
          </a:p>
          <a:p>
            <a:pPr algn="ctr"/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74FA4-55A2-475C-9D00-5A2CD3CF65B2}"/>
              </a:ext>
            </a:extLst>
          </p:cNvPr>
          <p:cNvSpPr txBox="1"/>
          <p:nvPr/>
        </p:nvSpPr>
        <p:spPr>
          <a:xfrm>
            <a:off x="393106" y="1404471"/>
            <a:ext cx="374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Recruitment round 1 and 2</a:t>
            </a:r>
            <a:endParaRPr lang="en-GB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E0D200-0FF8-429E-90E9-50C12659C502}"/>
              </a:ext>
            </a:extLst>
          </p:cNvPr>
          <p:cNvSpPr txBox="1"/>
          <p:nvPr/>
        </p:nvSpPr>
        <p:spPr>
          <a:xfrm>
            <a:off x="393105" y="4530200"/>
            <a:ext cx="374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Recruitment round 3</a:t>
            </a:r>
            <a:endParaRPr lang="en-GB" sz="24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2572F3-2CC9-4305-AF05-542A434EFDD8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791895" y="3154167"/>
            <a:ext cx="26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A692DA-4D97-432B-A85C-7E85F43B3D3A}"/>
              </a:ext>
            </a:extLst>
          </p:cNvPr>
          <p:cNvCxnSpPr/>
          <p:nvPr/>
        </p:nvCxnSpPr>
        <p:spPr>
          <a:xfrm>
            <a:off x="5876573" y="3142181"/>
            <a:ext cx="26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548F31-4ADD-421E-AD7E-F13CB8A28122}"/>
              </a:ext>
            </a:extLst>
          </p:cNvPr>
          <p:cNvCxnSpPr/>
          <p:nvPr/>
        </p:nvCxnSpPr>
        <p:spPr>
          <a:xfrm>
            <a:off x="9767539" y="3130195"/>
            <a:ext cx="26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07F409-51F9-43A9-8663-0C81B9C3B95C}"/>
              </a:ext>
            </a:extLst>
          </p:cNvPr>
          <p:cNvSpPr/>
          <p:nvPr/>
        </p:nvSpPr>
        <p:spPr>
          <a:xfrm>
            <a:off x="4056333" y="5168577"/>
            <a:ext cx="1820240" cy="8347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Shortlisting</a:t>
            </a:r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EF5B96-1266-4425-8DAD-FBBA0B246050}"/>
              </a:ext>
            </a:extLst>
          </p:cNvPr>
          <p:cNvSpPr/>
          <p:nvPr/>
        </p:nvSpPr>
        <p:spPr>
          <a:xfrm>
            <a:off x="7840655" y="5168577"/>
            <a:ext cx="1926884" cy="7928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Interviews</a:t>
            </a:r>
          </a:p>
          <a:p>
            <a:pPr algn="ctr"/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84ADAF8-1096-42B1-9FA5-AD3923721BCF}"/>
              </a:ext>
            </a:extLst>
          </p:cNvPr>
          <p:cNvSpPr/>
          <p:nvPr/>
        </p:nvSpPr>
        <p:spPr>
          <a:xfrm>
            <a:off x="10031977" y="5147601"/>
            <a:ext cx="1820240" cy="8347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References</a:t>
            </a:r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999C55-3085-4061-8A8F-FF51F5B96E22}"/>
              </a:ext>
            </a:extLst>
          </p:cNvPr>
          <p:cNvCxnSpPr/>
          <p:nvPr/>
        </p:nvCxnSpPr>
        <p:spPr>
          <a:xfrm>
            <a:off x="3791892" y="5564988"/>
            <a:ext cx="26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E8565D-3AD9-4C80-B76B-85CC488F90FE}"/>
              </a:ext>
            </a:extLst>
          </p:cNvPr>
          <p:cNvCxnSpPr/>
          <p:nvPr/>
        </p:nvCxnSpPr>
        <p:spPr>
          <a:xfrm>
            <a:off x="5876573" y="5563276"/>
            <a:ext cx="26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6C0A6D-AC61-4767-8ECD-E738B5B80645}"/>
              </a:ext>
            </a:extLst>
          </p:cNvPr>
          <p:cNvCxnSpPr/>
          <p:nvPr/>
        </p:nvCxnSpPr>
        <p:spPr>
          <a:xfrm>
            <a:off x="7576217" y="5551290"/>
            <a:ext cx="26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5C3025-0ED8-47B7-B6BE-DEB964F7F1AB}"/>
              </a:ext>
            </a:extLst>
          </p:cNvPr>
          <p:cNvCxnSpPr/>
          <p:nvPr/>
        </p:nvCxnSpPr>
        <p:spPr>
          <a:xfrm>
            <a:off x="9767539" y="5539304"/>
            <a:ext cx="26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79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logo&#10;&#10;Description automatically generated">
            <a:extLst>
              <a:ext uri="{FF2B5EF4-FFF2-40B4-BE49-F238E27FC236}">
                <a16:creationId xmlns:a16="http://schemas.microsoft.com/office/drawing/2014/main" id="{498D1BCF-2C25-479D-88CD-EF51C8CD8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91" y="5964987"/>
            <a:ext cx="949418" cy="820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F7DBC-9C59-457F-BAC8-BE2B8DCE6196}"/>
              </a:ext>
            </a:extLst>
          </p:cNvPr>
          <p:cNvSpPr txBox="1"/>
          <p:nvPr/>
        </p:nvSpPr>
        <p:spPr>
          <a:xfrm>
            <a:off x="4056333" y="67809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Recruitment</a:t>
            </a:r>
            <a:endParaRPr lang="en-GB" sz="24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212C8A-6549-4085-A722-E7A6B2BD3A2E}"/>
              </a:ext>
            </a:extLst>
          </p:cNvPr>
          <p:cNvGrpSpPr/>
          <p:nvPr/>
        </p:nvGrpSpPr>
        <p:grpSpPr>
          <a:xfrm>
            <a:off x="622300" y="1330257"/>
            <a:ext cx="10947400" cy="1136600"/>
            <a:chOff x="867833" y="2743200"/>
            <a:chExt cx="10947400" cy="11366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C79CFE-D936-45D0-B463-A84257A4CBA1}"/>
                </a:ext>
              </a:extLst>
            </p:cNvPr>
            <p:cNvSpPr/>
            <p:nvPr/>
          </p:nvSpPr>
          <p:spPr>
            <a:xfrm>
              <a:off x="867833" y="2743200"/>
              <a:ext cx="10947400" cy="1136600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phic 5" descr="Meeting outline">
              <a:extLst>
                <a:ext uri="{FF2B5EF4-FFF2-40B4-BE49-F238E27FC236}">
                  <a16:creationId xmlns:a16="http://schemas.microsoft.com/office/drawing/2014/main" id="{C1FD832A-B2BB-4B41-B3C8-F84210CDC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64633" y="29208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Document with solid fill">
              <a:extLst>
                <a:ext uri="{FF2B5EF4-FFF2-40B4-BE49-F238E27FC236}">
                  <a16:creationId xmlns:a16="http://schemas.microsoft.com/office/drawing/2014/main" id="{FF0C06CB-3383-46C4-AD80-676D7817D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68800" y="2920896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Megaphone outline">
              <a:extLst>
                <a:ext uri="{FF2B5EF4-FFF2-40B4-BE49-F238E27FC236}">
                  <a16:creationId xmlns:a16="http://schemas.microsoft.com/office/drawing/2014/main" id="{4C707FAE-2A64-4293-857B-A00C0D298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0400" y="2920896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Ribbon with solid fill">
              <a:extLst>
                <a:ext uri="{FF2B5EF4-FFF2-40B4-BE49-F238E27FC236}">
                  <a16:creationId xmlns:a16="http://schemas.microsoft.com/office/drawing/2014/main" id="{A5994F80-D6FC-410A-829D-2C7FD7AC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26034" y="2894063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430C61-0CDB-46DF-8BEB-D3996989A0B3}"/>
                </a:ext>
              </a:extLst>
            </p:cNvPr>
            <p:cNvSpPr txBox="1"/>
            <p:nvPr/>
          </p:nvSpPr>
          <p:spPr>
            <a:xfrm>
              <a:off x="2262200" y="2956469"/>
              <a:ext cx="1666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Advertised </a:t>
              </a:r>
              <a:r>
                <a:rPr lang="en-US" b="1" dirty="0"/>
                <a:t>13</a:t>
              </a:r>
              <a:r>
                <a:rPr lang="en-US" dirty="0"/>
                <a:t> positions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D8D029-8CD1-4F3F-9ACE-97DCF816359A}"/>
                </a:ext>
              </a:extLst>
            </p:cNvPr>
            <p:cNvSpPr txBox="1"/>
            <p:nvPr/>
          </p:nvSpPr>
          <p:spPr>
            <a:xfrm>
              <a:off x="5148734" y="3092167"/>
              <a:ext cx="1761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Received </a:t>
              </a:r>
              <a:r>
                <a:rPr lang="en-US" b="1" dirty="0"/>
                <a:t>107</a:t>
              </a:r>
              <a:r>
                <a:rPr lang="en-US" dirty="0"/>
                <a:t> applications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5B6E69-251A-4BC6-810F-6EFC275B50CE}"/>
                </a:ext>
              </a:extLst>
            </p:cNvPr>
            <p:cNvSpPr txBox="1"/>
            <p:nvPr/>
          </p:nvSpPr>
          <p:spPr>
            <a:xfrm>
              <a:off x="7899001" y="3028202"/>
              <a:ext cx="1761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Held </a:t>
              </a:r>
              <a:r>
                <a:rPr lang="en-US" b="1" dirty="0"/>
                <a:t>21</a:t>
              </a:r>
              <a:r>
                <a:rPr lang="en-US" dirty="0"/>
                <a:t> interviews</a:t>
              </a:r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030928-B0C1-4A98-AA71-86527A5FD281}"/>
                </a:ext>
              </a:extLst>
            </p:cNvPr>
            <p:cNvSpPr txBox="1"/>
            <p:nvPr/>
          </p:nvSpPr>
          <p:spPr>
            <a:xfrm>
              <a:off x="10243983" y="3028097"/>
              <a:ext cx="1241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Recruited </a:t>
              </a:r>
              <a:r>
                <a:rPr lang="en-US" b="1" dirty="0"/>
                <a:t>8</a:t>
              </a:r>
              <a:r>
                <a:rPr lang="en-US" dirty="0"/>
                <a:t> ESRs</a:t>
              </a:r>
              <a:endParaRPr lang="en-GB" dirty="0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5FBAC1-32AD-48D9-B5B3-9AEA4680D076}"/>
              </a:ext>
            </a:extLst>
          </p:cNvPr>
          <p:cNvSpPr/>
          <p:nvPr/>
        </p:nvSpPr>
        <p:spPr>
          <a:xfrm>
            <a:off x="749300" y="1139757"/>
            <a:ext cx="1799168" cy="403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Round 1</a:t>
            </a:r>
            <a:endParaRPr lang="en-GB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DD169B-2359-49CC-AC8B-EC6B32272217}"/>
              </a:ext>
            </a:extLst>
          </p:cNvPr>
          <p:cNvGrpSpPr/>
          <p:nvPr/>
        </p:nvGrpSpPr>
        <p:grpSpPr>
          <a:xfrm>
            <a:off x="622300" y="2961820"/>
            <a:ext cx="10947400" cy="1136600"/>
            <a:chOff x="867833" y="2743200"/>
            <a:chExt cx="10947400" cy="1136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E63361D-453E-4D70-A733-52E4AD401C0F}"/>
                </a:ext>
              </a:extLst>
            </p:cNvPr>
            <p:cNvSpPr/>
            <p:nvPr/>
          </p:nvSpPr>
          <p:spPr>
            <a:xfrm>
              <a:off x="867833" y="2743200"/>
              <a:ext cx="10947400" cy="1136600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Graphic 23" descr="Meeting outline">
              <a:extLst>
                <a:ext uri="{FF2B5EF4-FFF2-40B4-BE49-F238E27FC236}">
                  <a16:creationId xmlns:a16="http://schemas.microsoft.com/office/drawing/2014/main" id="{6405F95D-C2F2-4F3F-B5B3-4E873111A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64633" y="2920896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Document with solid fill">
              <a:extLst>
                <a:ext uri="{FF2B5EF4-FFF2-40B4-BE49-F238E27FC236}">
                  <a16:creationId xmlns:a16="http://schemas.microsoft.com/office/drawing/2014/main" id="{3DD062E3-DED9-4229-AB0C-11855FE82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68800" y="2920896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Megaphone outline">
              <a:extLst>
                <a:ext uri="{FF2B5EF4-FFF2-40B4-BE49-F238E27FC236}">
                  <a16:creationId xmlns:a16="http://schemas.microsoft.com/office/drawing/2014/main" id="{09578CBE-BCA6-4A0D-BC39-1E6187DEE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0400" y="2920896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Ribbon with solid fill">
              <a:extLst>
                <a:ext uri="{FF2B5EF4-FFF2-40B4-BE49-F238E27FC236}">
                  <a16:creationId xmlns:a16="http://schemas.microsoft.com/office/drawing/2014/main" id="{3DD4A216-082D-4903-83F2-346B293B8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26034" y="289406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605ED4-2BFE-4F02-98D9-F1616CCA9809}"/>
                </a:ext>
              </a:extLst>
            </p:cNvPr>
            <p:cNvSpPr txBox="1"/>
            <p:nvPr/>
          </p:nvSpPr>
          <p:spPr>
            <a:xfrm>
              <a:off x="2262200" y="2956469"/>
              <a:ext cx="1666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Advertised </a:t>
              </a:r>
              <a:r>
                <a:rPr lang="en-US" b="1" dirty="0"/>
                <a:t>5</a:t>
              </a:r>
              <a:r>
                <a:rPr lang="en-US" dirty="0"/>
                <a:t> positions</a:t>
              </a:r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652BB8-2145-4ECB-8BEB-DD137009573E}"/>
                </a:ext>
              </a:extLst>
            </p:cNvPr>
            <p:cNvSpPr txBox="1"/>
            <p:nvPr/>
          </p:nvSpPr>
          <p:spPr>
            <a:xfrm>
              <a:off x="5148734" y="3092167"/>
              <a:ext cx="1761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Received </a:t>
              </a:r>
              <a:r>
                <a:rPr lang="en-US" b="1" dirty="0"/>
                <a:t>71</a:t>
              </a:r>
              <a:r>
                <a:rPr lang="en-US" dirty="0"/>
                <a:t> applications</a:t>
              </a:r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949C43-629F-484C-8CEF-109F55CF26FD}"/>
                </a:ext>
              </a:extLst>
            </p:cNvPr>
            <p:cNvSpPr txBox="1"/>
            <p:nvPr/>
          </p:nvSpPr>
          <p:spPr>
            <a:xfrm>
              <a:off x="7899001" y="3028202"/>
              <a:ext cx="1761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Held </a:t>
              </a:r>
              <a:r>
                <a:rPr lang="en-US" b="1" dirty="0"/>
                <a:t>15</a:t>
              </a:r>
              <a:r>
                <a:rPr lang="en-US" dirty="0"/>
                <a:t> interviews</a:t>
              </a:r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4EB9AD-0693-4721-8299-2EB7EA6E1946}"/>
                </a:ext>
              </a:extLst>
            </p:cNvPr>
            <p:cNvSpPr txBox="1"/>
            <p:nvPr/>
          </p:nvSpPr>
          <p:spPr>
            <a:xfrm>
              <a:off x="10243983" y="3028097"/>
              <a:ext cx="1241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Recruited </a:t>
              </a:r>
              <a:r>
                <a:rPr lang="en-US" b="1" dirty="0"/>
                <a:t>4</a:t>
              </a:r>
              <a:r>
                <a:rPr lang="en-US" dirty="0"/>
                <a:t> ESRs</a:t>
              </a:r>
              <a:endParaRPr lang="en-GB" dirty="0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EB44756-DAB5-43F5-B0E9-ACCCDBEBFFED}"/>
              </a:ext>
            </a:extLst>
          </p:cNvPr>
          <p:cNvSpPr/>
          <p:nvPr/>
        </p:nvSpPr>
        <p:spPr>
          <a:xfrm>
            <a:off x="749300" y="2771320"/>
            <a:ext cx="1799168" cy="403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Round 2</a:t>
            </a:r>
            <a:endParaRPr lang="en-GB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9607EE-8D25-4DEC-B656-467893AC1EE4}"/>
              </a:ext>
            </a:extLst>
          </p:cNvPr>
          <p:cNvGrpSpPr/>
          <p:nvPr/>
        </p:nvGrpSpPr>
        <p:grpSpPr>
          <a:xfrm>
            <a:off x="622300" y="4637887"/>
            <a:ext cx="10947400" cy="1136600"/>
            <a:chOff x="867833" y="2743200"/>
            <a:chExt cx="10947400" cy="11366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3C75359-BAD0-496B-8991-271142EE893F}"/>
                </a:ext>
              </a:extLst>
            </p:cNvPr>
            <p:cNvSpPr/>
            <p:nvPr/>
          </p:nvSpPr>
          <p:spPr>
            <a:xfrm>
              <a:off x="867833" y="2743200"/>
              <a:ext cx="10947400" cy="1136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 descr="Meeting outline">
              <a:extLst>
                <a:ext uri="{FF2B5EF4-FFF2-40B4-BE49-F238E27FC236}">
                  <a16:creationId xmlns:a16="http://schemas.microsoft.com/office/drawing/2014/main" id="{6F6E8737-AC31-4E1F-917F-3170F4C2A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64633" y="2920896"/>
              <a:ext cx="914400" cy="914400"/>
            </a:xfrm>
            <a:prstGeom prst="rect">
              <a:avLst/>
            </a:prstGeom>
          </p:spPr>
        </p:pic>
        <p:pic>
          <p:nvPicPr>
            <p:cNvPr id="36" name="Graphic 35" descr="Document with solid fill">
              <a:extLst>
                <a:ext uri="{FF2B5EF4-FFF2-40B4-BE49-F238E27FC236}">
                  <a16:creationId xmlns:a16="http://schemas.microsoft.com/office/drawing/2014/main" id="{A15FFE89-1F9E-4B27-9A68-66523C768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68800" y="2920896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Megaphone outline">
              <a:extLst>
                <a:ext uri="{FF2B5EF4-FFF2-40B4-BE49-F238E27FC236}">
                  <a16:creationId xmlns:a16="http://schemas.microsoft.com/office/drawing/2014/main" id="{0038F5EA-D081-4F9A-B4B3-FCF30785D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0400" y="2920896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Ribbon with solid fill">
              <a:extLst>
                <a:ext uri="{FF2B5EF4-FFF2-40B4-BE49-F238E27FC236}">
                  <a16:creationId xmlns:a16="http://schemas.microsoft.com/office/drawing/2014/main" id="{C7092BCF-1F64-4B60-84B8-A4061DF5B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26034" y="2894063"/>
              <a:ext cx="914400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E5FA11-74E3-45C3-85EF-314874E6576B}"/>
                </a:ext>
              </a:extLst>
            </p:cNvPr>
            <p:cNvSpPr txBox="1"/>
            <p:nvPr/>
          </p:nvSpPr>
          <p:spPr>
            <a:xfrm>
              <a:off x="2262200" y="2956469"/>
              <a:ext cx="1666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Advertised </a:t>
              </a:r>
              <a:r>
                <a:rPr lang="en-US" b="1" dirty="0"/>
                <a:t>2</a:t>
              </a:r>
              <a:r>
                <a:rPr lang="en-US" dirty="0"/>
                <a:t> positions</a:t>
              </a:r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639CB3-E9A5-47FF-8C58-495971B62D67}"/>
                </a:ext>
              </a:extLst>
            </p:cNvPr>
            <p:cNvSpPr txBox="1"/>
            <p:nvPr/>
          </p:nvSpPr>
          <p:spPr>
            <a:xfrm>
              <a:off x="5148734" y="3092167"/>
              <a:ext cx="1761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Received </a:t>
              </a:r>
              <a:r>
                <a:rPr lang="en-US" b="1" dirty="0"/>
                <a:t>226 </a:t>
              </a:r>
              <a:r>
                <a:rPr lang="en-US" dirty="0"/>
                <a:t> applications</a:t>
              </a:r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BB8910-5AB1-4F85-AFCF-3934D65DA374}"/>
                </a:ext>
              </a:extLst>
            </p:cNvPr>
            <p:cNvSpPr txBox="1"/>
            <p:nvPr/>
          </p:nvSpPr>
          <p:spPr>
            <a:xfrm>
              <a:off x="7899001" y="3028202"/>
              <a:ext cx="1761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Held </a:t>
              </a:r>
              <a:r>
                <a:rPr lang="en-US" b="1" dirty="0"/>
                <a:t>8</a:t>
              </a:r>
              <a:r>
                <a:rPr lang="en-US" dirty="0"/>
                <a:t> interviews</a:t>
              </a:r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C85B8E-6123-4D5C-A41E-DC437041A9E2}"/>
                </a:ext>
              </a:extLst>
            </p:cNvPr>
            <p:cNvSpPr txBox="1"/>
            <p:nvPr/>
          </p:nvSpPr>
          <p:spPr>
            <a:xfrm>
              <a:off x="10243983" y="3028097"/>
              <a:ext cx="1241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Recruited </a:t>
              </a:r>
              <a:r>
                <a:rPr lang="en-US" b="1" dirty="0"/>
                <a:t>2</a:t>
              </a:r>
              <a:r>
                <a:rPr lang="en-US" dirty="0"/>
                <a:t> ESRs</a:t>
              </a:r>
              <a:endParaRPr lang="en-GB" dirty="0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CF44C80-0464-4B08-ABA9-641052B5FC7D}"/>
              </a:ext>
            </a:extLst>
          </p:cNvPr>
          <p:cNvSpPr/>
          <p:nvPr/>
        </p:nvSpPr>
        <p:spPr>
          <a:xfrm>
            <a:off x="749300" y="4447387"/>
            <a:ext cx="1799168" cy="403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Round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9605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sky, grass, outdoor&#10;&#10;Description automatically generated">
            <a:extLst>
              <a:ext uri="{FF2B5EF4-FFF2-40B4-BE49-F238E27FC236}">
                <a16:creationId xmlns:a16="http://schemas.microsoft.com/office/drawing/2014/main" id="{16BBD941-028C-4F77-8BA2-0C577E185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940" y="148913"/>
            <a:ext cx="1814614" cy="1774998"/>
          </a:xfrm>
          <a:prstGeom prst="rect">
            <a:avLst/>
          </a:prstGeom>
        </p:spPr>
      </p:pic>
      <p:pic>
        <p:nvPicPr>
          <p:cNvPr id="9" name="Picture 8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FCE81473-51E9-4E7A-90C5-D085EC8750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7692796" y="4589166"/>
            <a:ext cx="1739333" cy="2103713"/>
          </a:xfrm>
          <a:prstGeom prst="rect">
            <a:avLst/>
          </a:prstGeom>
        </p:spPr>
      </p:pic>
      <p:pic>
        <p:nvPicPr>
          <p:cNvPr id="5" name="Picture 4" descr="A person standing on a staircase&#10;&#10;Description automatically generated with low confidence">
            <a:extLst>
              <a:ext uri="{FF2B5EF4-FFF2-40B4-BE49-F238E27FC236}">
                <a16:creationId xmlns:a16="http://schemas.microsoft.com/office/drawing/2014/main" id="{662C806B-D9C7-4314-997B-69994BC765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151" y="2370330"/>
            <a:ext cx="1823516" cy="2059307"/>
          </a:xfrm>
          <a:prstGeom prst="rect">
            <a:avLst/>
          </a:prstGeom>
        </p:spPr>
      </p:pic>
      <p:pic>
        <p:nvPicPr>
          <p:cNvPr id="28" name="Picture 2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05B26E6-E0F8-4649-9A69-9F8B5DCC0B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5019" y="4580037"/>
            <a:ext cx="1783528" cy="2121972"/>
          </a:xfrm>
          <a:prstGeom prst="rect">
            <a:avLst/>
          </a:prstGeom>
        </p:spPr>
      </p:pic>
      <p:pic>
        <p:nvPicPr>
          <p:cNvPr id="29" name="Picture 28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DCB0B8F0-1A0D-4496-B954-7ADF1B6474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2310" y="2336754"/>
            <a:ext cx="1781550" cy="1968118"/>
          </a:xfrm>
          <a:prstGeom prst="rect">
            <a:avLst/>
          </a:prstGeom>
        </p:spPr>
      </p:pic>
      <p:pic>
        <p:nvPicPr>
          <p:cNvPr id="30" name="Picture 29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4E5E7F03-DF1E-41CA-AB9A-6A0DEC5C36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247" r="8691" b="11593"/>
          <a:stretch/>
        </p:blipFill>
        <p:spPr>
          <a:xfrm>
            <a:off x="2727446" y="173451"/>
            <a:ext cx="1791092" cy="2129777"/>
          </a:xfrm>
          <a:prstGeom prst="rect">
            <a:avLst/>
          </a:prstGeom>
        </p:spPr>
      </p:pic>
      <p:pic>
        <p:nvPicPr>
          <p:cNvPr id="31" name="Picture 30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8603C1F-B4B4-4A45-800F-CEB1A2954F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7649" y="236356"/>
            <a:ext cx="1919670" cy="1804234"/>
          </a:xfrm>
          <a:prstGeom prst="rect">
            <a:avLst/>
          </a:prstGeom>
        </p:spPr>
      </p:pic>
      <p:pic>
        <p:nvPicPr>
          <p:cNvPr id="41" name="Picture 4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7A2C0BB-B52F-4F04-9C0E-2D7A700B85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1370" y="173450"/>
            <a:ext cx="1832491" cy="1924857"/>
          </a:xfrm>
          <a:prstGeom prst="rect">
            <a:avLst/>
          </a:prstGeom>
        </p:spPr>
      </p:pic>
      <p:pic>
        <p:nvPicPr>
          <p:cNvPr id="46" name="Picture 45" descr="A person standing by a railing with a body of water and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601916C-62C2-4D46-A8A9-C5476A81E45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118" y="4597294"/>
            <a:ext cx="1794270" cy="1886796"/>
          </a:xfrm>
          <a:prstGeom prst="rect">
            <a:avLst/>
          </a:prstGeom>
        </p:spPr>
      </p:pic>
      <p:pic>
        <p:nvPicPr>
          <p:cNvPr id="49" name="Picture 4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10C99FA0-9D18-415C-A12D-27FD8C5089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948" y="4579830"/>
            <a:ext cx="1843653" cy="1796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63" name="Picture 6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311B47C-0B0C-40F7-9E6B-C48473D55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6487" y="2336754"/>
            <a:ext cx="1781395" cy="2059307"/>
          </a:xfrm>
          <a:prstGeom prst="rect">
            <a:avLst/>
          </a:prstGeom>
        </p:spPr>
      </p:pic>
      <p:pic>
        <p:nvPicPr>
          <p:cNvPr id="64" name="Picture 63" descr="A person taking a selfie&#10;&#10;Description automatically generated">
            <a:extLst>
              <a:ext uri="{FF2B5EF4-FFF2-40B4-BE49-F238E27FC236}">
                <a16:creationId xmlns:a16="http://schemas.microsoft.com/office/drawing/2014/main" id="{D7024A4A-4AE1-4BAC-9FA1-18D52A14EE9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507" y="2370330"/>
            <a:ext cx="1835760" cy="2108477"/>
          </a:xfrm>
          <a:prstGeom prst="rect">
            <a:avLst/>
          </a:prstGeom>
        </p:spPr>
      </p:pic>
      <p:pic>
        <p:nvPicPr>
          <p:cNvPr id="65" name="Picture 64" descr="A person and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F4A599B2-751A-417D-AACC-EC1588CC765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92775" y="2539636"/>
            <a:ext cx="2093125" cy="182239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9630CE8-58AB-4B44-B05D-821D00C28828}"/>
              </a:ext>
            </a:extLst>
          </p:cNvPr>
          <p:cNvSpPr/>
          <p:nvPr/>
        </p:nvSpPr>
        <p:spPr>
          <a:xfrm>
            <a:off x="5227829" y="167788"/>
            <a:ext cx="1818944" cy="2031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83CACB-F3CF-47A0-A152-8A5737C66E78}"/>
              </a:ext>
            </a:extLst>
          </p:cNvPr>
          <p:cNvSpPr/>
          <p:nvPr/>
        </p:nvSpPr>
        <p:spPr>
          <a:xfrm>
            <a:off x="10076379" y="4597294"/>
            <a:ext cx="1787481" cy="2072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1BEDD-D7D4-42D1-8F54-BC38FD1CFCDC}"/>
              </a:ext>
            </a:extLst>
          </p:cNvPr>
          <p:cNvSpPr/>
          <p:nvPr/>
        </p:nvSpPr>
        <p:spPr>
          <a:xfrm>
            <a:off x="328137" y="1803400"/>
            <a:ext cx="1842907" cy="47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 Urrutia Desmaison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C36CCA-A788-4A41-B27D-6AAE9C149C54}"/>
              </a:ext>
            </a:extLst>
          </p:cNvPr>
          <p:cNvSpPr/>
          <p:nvPr/>
        </p:nvSpPr>
        <p:spPr>
          <a:xfrm>
            <a:off x="2706151" y="1820422"/>
            <a:ext cx="1842907" cy="4747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Ahsan Ayyaz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1E35F-42FB-4F42-A706-4385BD44C4A8}"/>
              </a:ext>
            </a:extLst>
          </p:cNvPr>
          <p:cNvSpPr/>
          <p:nvPr/>
        </p:nvSpPr>
        <p:spPr>
          <a:xfrm>
            <a:off x="311795" y="4014591"/>
            <a:ext cx="1842907" cy="4747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Gabriela Neubert da Silva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1E8EEF-543F-4E55-AB6D-16652BD4FF40}"/>
              </a:ext>
            </a:extLst>
          </p:cNvPr>
          <p:cNvSpPr/>
          <p:nvPr/>
        </p:nvSpPr>
        <p:spPr>
          <a:xfrm>
            <a:off x="5215657" y="1769021"/>
            <a:ext cx="1842907" cy="4747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be appointed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A41331-2C61-45A8-8522-535E58729AFC}"/>
              </a:ext>
            </a:extLst>
          </p:cNvPr>
          <p:cNvSpPr/>
          <p:nvPr/>
        </p:nvSpPr>
        <p:spPr>
          <a:xfrm>
            <a:off x="7652104" y="1735121"/>
            <a:ext cx="1842907" cy="47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Camilla Ciapponi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290930-B7E2-422B-A78B-8E544954CFA4}"/>
              </a:ext>
            </a:extLst>
          </p:cNvPr>
          <p:cNvSpPr/>
          <p:nvPr/>
        </p:nvSpPr>
        <p:spPr>
          <a:xfrm>
            <a:off x="10020954" y="4004128"/>
            <a:ext cx="1842907" cy="47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 Doubliez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860020-2F66-47A8-8497-46086990FDD9}"/>
              </a:ext>
            </a:extLst>
          </p:cNvPr>
          <p:cNvSpPr/>
          <p:nvPr/>
        </p:nvSpPr>
        <p:spPr>
          <a:xfrm>
            <a:off x="7629508" y="4022628"/>
            <a:ext cx="1842907" cy="47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Dianela Osorio Becerra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FF38AF-1BAA-4DBC-A94B-CA533644AF84}"/>
              </a:ext>
            </a:extLst>
          </p:cNvPr>
          <p:cNvSpPr/>
          <p:nvPr/>
        </p:nvSpPr>
        <p:spPr>
          <a:xfrm>
            <a:off x="5204933" y="4004038"/>
            <a:ext cx="1842907" cy="47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Yuhe Li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061560-BE04-4EBC-9573-D3560FA6357D}"/>
              </a:ext>
            </a:extLst>
          </p:cNvPr>
          <p:cNvSpPr/>
          <p:nvPr/>
        </p:nvSpPr>
        <p:spPr>
          <a:xfrm>
            <a:off x="2691324" y="4004038"/>
            <a:ext cx="1842907" cy="47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Fernando Senovilla Sanz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046B68-F5A2-49D3-AFEA-F38CB5D1FAE5}"/>
              </a:ext>
            </a:extLst>
          </p:cNvPr>
          <p:cNvSpPr/>
          <p:nvPr/>
        </p:nvSpPr>
        <p:spPr>
          <a:xfrm>
            <a:off x="10031370" y="1743588"/>
            <a:ext cx="1842907" cy="4747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Vasiliki Spatharioti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0DA17B-A57C-4A67-B57B-F1C711B175D9}"/>
              </a:ext>
            </a:extLst>
          </p:cNvPr>
          <p:cNvSpPr/>
          <p:nvPr/>
        </p:nvSpPr>
        <p:spPr>
          <a:xfrm>
            <a:off x="7643612" y="6268787"/>
            <a:ext cx="1842907" cy="47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Tuğçe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Yildiz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D670456-EEEE-4A3F-B5B5-C29B10992071}"/>
              </a:ext>
            </a:extLst>
          </p:cNvPr>
          <p:cNvSpPr/>
          <p:nvPr/>
        </p:nvSpPr>
        <p:spPr>
          <a:xfrm>
            <a:off x="5227829" y="6259760"/>
            <a:ext cx="1842907" cy="47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Enzo Nio</a:t>
            </a:r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7EF69BB-1114-41EC-BD87-BF0E010D199D}"/>
              </a:ext>
            </a:extLst>
          </p:cNvPr>
          <p:cNvSpPr/>
          <p:nvPr/>
        </p:nvSpPr>
        <p:spPr>
          <a:xfrm>
            <a:off x="2734833" y="6227240"/>
            <a:ext cx="1842907" cy="4747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Jingjing Ye</a:t>
            </a:r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B0F1DE-0048-48AC-9601-13F5B7DF5413}"/>
              </a:ext>
            </a:extLst>
          </p:cNvPr>
          <p:cNvSpPr/>
          <p:nvPr/>
        </p:nvSpPr>
        <p:spPr>
          <a:xfrm>
            <a:off x="345979" y="6233818"/>
            <a:ext cx="1842907" cy="4747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Mahdie Ghane </a:t>
            </a:r>
            <a:r>
              <a:rPr lang="en-US" dirty="0" err="1"/>
              <a:t>Ezabadi</a:t>
            </a:r>
            <a:endParaRPr lang="en-GB" dirty="0"/>
          </a:p>
        </p:txBody>
      </p:sp>
      <p:pic>
        <p:nvPicPr>
          <p:cNvPr id="3" name="Picture 2" descr="A picture containing clothing, outdoor, hairpiece&#10;&#10;Description automatically generated">
            <a:extLst>
              <a:ext uri="{FF2B5EF4-FFF2-40B4-BE49-F238E27FC236}">
                <a16:creationId xmlns:a16="http://schemas.microsoft.com/office/drawing/2014/main" id="{106BDF21-1261-43E9-BC38-4C728129AB5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6"/>
          <a:stretch/>
        </p:blipFill>
        <p:spPr>
          <a:xfrm>
            <a:off x="10227954" y="4653296"/>
            <a:ext cx="1472718" cy="20312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3A02A59-930B-48E4-ABC2-FD435C262FE3}"/>
              </a:ext>
            </a:extLst>
          </p:cNvPr>
          <p:cNvSpPr/>
          <p:nvPr/>
        </p:nvSpPr>
        <p:spPr>
          <a:xfrm>
            <a:off x="10042860" y="6233817"/>
            <a:ext cx="1842907" cy="4747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Patricia Gil </a:t>
            </a:r>
            <a:r>
              <a:rPr lang="en-US" dirty="0" err="1"/>
              <a:t>Paterna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2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0371671CB80469EDF2C65EFE30D64" ma:contentTypeVersion="14" ma:contentTypeDescription="Create a new document." ma:contentTypeScope="" ma:versionID="4ce926501aa5b4c0e63442790a5b41b6">
  <xsd:schema xmlns:xsd="http://www.w3.org/2001/XMLSchema" xmlns:xs="http://www.w3.org/2001/XMLSchema" xmlns:p="http://schemas.microsoft.com/office/2006/metadata/properties" xmlns:ns2="b7e43491-c19e-47fe-b1f1-0b496e7d9b6f" xmlns:ns3="87f32df7-2720-48cf-9026-6f7488931640" targetNamespace="http://schemas.microsoft.com/office/2006/metadata/properties" ma:root="true" ma:fieldsID="625cbba5828a2585da0bab1b30c0b109" ns2:_="" ns3:_="">
    <xsd:import namespace="b7e43491-c19e-47fe-b1f1-0b496e7d9b6f"/>
    <xsd:import namespace="87f32df7-2720-48cf-9026-6f7488931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Richard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43491-c19e-47fe-b1f1-0b496e7d9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Richard" ma:index="19" nillable="true" ma:displayName="Richard" ma:description="Not ESR5" ma:format="Dropdown" ma:internalName="Richard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32df7-2720-48cf-9026-6f7488931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f32df7-2720-48cf-9026-6f7488931640">
      <UserInfo>
        <DisplayName/>
        <AccountId xsi:nil="true"/>
        <AccountType/>
      </UserInfo>
    </SharedWithUsers>
    <Richard xmlns="b7e43491-c19e-47fe-b1f1-0b496e7d9b6f" xsi:nil="true"/>
  </documentManagement>
</p:properties>
</file>

<file path=customXml/itemProps1.xml><?xml version="1.0" encoding="utf-8"?>
<ds:datastoreItem xmlns:ds="http://schemas.openxmlformats.org/officeDocument/2006/customXml" ds:itemID="{E789189F-121A-4606-A1E9-D169A227BCE4}"/>
</file>

<file path=customXml/itemProps2.xml><?xml version="1.0" encoding="utf-8"?>
<ds:datastoreItem xmlns:ds="http://schemas.openxmlformats.org/officeDocument/2006/customXml" ds:itemID="{F491D399-9C76-40BE-BE14-61713CE540D2}"/>
</file>

<file path=customXml/itemProps3.xml><?xml version="1.0" encoding="utf-8"?>
<ds:datastoreItem xmlns:ds="http://schemas.openxmlformats.org/officeDocument/2006/customXml" ds:itemID="{89C02B17-A81E-45DD-AFCE-1A3AD495318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941</Words>
  <Application>Microsoft Office PowerPoint</Application>
  <PresentationFormat>Widescreen</PresentationFormat>
  <Paragraphs>309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2022-02-07T14:30:46Z</dcterms:created>
  <dcterms:modified xsi:type="dcterms:W3CDTF">2022-02-07T14:31:12Z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0x0101004060371671CB80469EDF2C65EFE30D64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